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9"/>
  </p:notesMasterIdLst>
  <p:sldIdLst>
    <p:sldId id="563" r:id="rId2"/>
    <p:sldId id="1091" r:id="rId3"/>
    <p:sldId id="639" r:id="rId4"/>
    <p:sldId id="641" r:id="rId5"/>
    <p:sldId id="642" r:id="rId6"/>
    <p:sldId id="664" r:id="rId7"/>
    <p:sldId id="853" r:id="rId8"/>
    <p:sldId id="569" r:id="rId9"/>
    <p:sldId id="733" r:id="rId10"/>
    <p:sldId id="856" r:id="rId11"/>
    <p:sldId id="564" r:id="rId12"/>
    <p:sldId id="861" r:id="rId13"/>
    <p:sldId id="568" r:id="rId14"/>
    <p:sldId id="575" r:id="rId15"/>
    <p:sldId id="576" r:id="rId16"/>
    <p:sldId id="577" r:id="rId17"/>
    <p:sldId id="637" r:id="rId18"/>
    <p:sldId id="851" r:id="rId19"/>
    <p:sldId id="579" r:id="rId20"/>
    <p:sldId id="852" r:id="rId21"/>
    <p:sldId id="635" r:id="rId22"/>
    <p:sldId id="636" r:id="rId23"/>
    <p:sldId id="656" r:id="rId24"/>
    <p:sldId id="857" r:id="rId25"/>
    <p:sldId id="659" r:id="rId26"/>
    <p:sldId id="660" r:id="rId27"/>
    <p:sldId id="661" r:id="rId28"/>
    <p:sldId id="662" r:id="rId29"/>
    <p:sldId id="650" r:id="rId30"/>
    <p:sldId id="643" r:id="rId31"/>
    <p:sldId id="644" r:id="rId32"/>
    <p:sldId id="862" r:id="rId33"/>
    <p:sldId id="645" r:id="rId34"/>
    <p:sldId id="652" r:id="rId35"/>
    <p:sldId id="653" r:id="rId36"/>
    <p:sldId id="654" r:id="rId37"/>
    <p:sldId id="655" r:id="rId38"/>
    <p:sldId id="858" r:id="rId39"/>
    <p:sldId id="863" r:id="rId40"/>
    <p:sldId id="764" r:id="rId41"/>
    <p:sldId id="668" r:id="rId42"/>
    <p:sldId id="669" r:id="rId43"/>
    <p:sldId id="670" r:id="rId44"/>
    <p:sldId id="671" r:id="rId45"/>
    <p:sldId id="672" r:id="rId46"/>
    <p:sldId id="859" r:id="rId47"/>
    <p:sldId id="935" r:id="rId48"/>
    <p:sldId id="1087" r:id="rId49"/>
    <p:sldId id="1088" r:id="rId50"/>
    <p:sldId id="1089" r:id="rId51"/>
    <p:sldId id="657" r:id="rId52"/>
    <p:sldId id="665" r:id="rId53"/>
    <p:sldId id="647" r:id="rId54"/>
    <p:sldId id="658" r:id="rId55"/>
    <p:sldId id="760" r:id="rId56"/>
    <p:sldId id="761" r:id="rId57"/>
    <p:sldId id="762" r:id="rId58"/>
    <p:sldId id="580" r:id="rId59"/>
    <p:sldId id="581" r:id="rId60"/>
    <p:sldId id="582" r:id="rId61"/>
    <p:sldId id="628" r:id="rId62"/>
    <p:sldId id="583" r:id="rId63"/>
    <p:sldId id="584" r:id="rId64"/>
    <p:sldId id="585" r:id="rId65"/>
    <p:sldId id="586" r:id="rId66"/>
    <p:sldId id="422" r:id="rId67"/>
    <p:sldId id="864" r:id="rId68"/>
  </p:sldIdLst>
  <p:sldSz cx="10287000" cy="6858000" type="35mm"/>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7" autoAdjust="0"/>
  </p:normalViewPr>
  <p:slideViewPr>
    <p:cSldViewPr>
      <p:cViewPr varScale="1">
        <p:scale>
          <a:sx n="93" d="100"/>
          <a:sy n="93" d="100"/>
        </p:scale>
        <p:origin x="830" y="72"/>
      </p:cViewPr>
      <p:guideLst>
        <p:guide orient="horz" pos="2160"/>
        <p:guide pos="32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811770-E74C-41E0-B338-929EC08D8CC4}" type="datetimeFigureOut">
              <a:rPr lang="en-US" smtClean="0"/>
              <a:t>5/14/2024</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3CEB7-F326-4E2D-BFD9-BA4D23821314}" type="slidenum">
              <a:rPr lang="en-US" smtClean="0"/>
              <a:t>‹#›</a:t>
            </a:fld>
            <a:endParaRPr lang="en-US"/>
          </a:p>
        </p:txBody>
      </p:sp>
    </p:spTree>
    <p:extLst>
      <p:ext uri="{BB962C8B-B14F-4D97-AF65-F5344CB8AC3E}">
        <p14:creationId xmlns:p14="http://schemas.microsoft.com/office/powerpoint/2010/main" val="160880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83CEB7-F326-4E2D-BFD9-BA4D23821314}" type="slidenum">
              <a:rPr lang="en-US" smtClean="0"/>
              <a:t>47</a:t>
            </a:fld>
            <a:endParaRPr lang="en-US"/>
          </a:p>
        </p:txBody>
      </p:sp>
    </p:spTree>
    <p:extLst>
      <p:ext uri="{BB962C8B-B14F-4D97-AF65-F5344CB8AC3E}">
        <p14:creationId xmlns:p14="http://schemas.microsoft.com/office/powerpoint/2010/main" val="2589550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A6DE3D-3A44-36CB-CDC5-8BF2B8E167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444DBF-D17D-BE99-06D7-AD78FD91D9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A06D17-802E-C2B8-70A0-8DF053B0BC65}"/>
              </a:ext>
            </a:extLst>
          </p:cNvPr>
          <p:cNvSpPr>
            <a:spLocks noGrp="1" noChangeArrowheads="1"/>
          </p:cNvSpPr>
          <p:nvPr>
            <p:ph type="sldNum" sz="quarter" idx="12"/>
          </p:nvPr>
        </p:nvSpPr>
        <p:spPr>
          <a:ln/>
        </p:spPr>
        <p:txBody>
          <a:bodyPr/>
          <a:lstStyle>
            <a:lvl1pPr>
              <a:defRPr/>
            </a:lvl1pPr>
          </a:lstStyle>
          <a:p>
            <a:pPr>
              <a:defRPr/>
            </a:pPr>
            <a:fld id="{BF71C760-A4BE-40C1-B5F1-F413807F060A}" type="slidenum">
              <a:rPr lang="en-US" altLang="en-US"/>
              <a:pPr>
                <a:defRPr/>
              </a:pPr>
              <a:t>‹#›</a:t>
            </a:fld>
            <a:endParaRPr lang="en-US" altLang="en-US"/>
          </a:p>
        </p:txBody>
      </p:sp>
    </p:spTree>
    <p:extLst>
      <p:ext uri="{BB962C8B-B14F-4D97-AF65-F5344CB8AC3E}">
        <p14:creationId xmlns:p14="http://schemas.microsoft.com/office/powerpoint/2010/main" val="1036146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A9511F-9427-4A5D-7BD2-2819776162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B5C46E-BE5E-44C2-347B-2A69DA5E5B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E699D-075E-1FE8-366D-DFE0AAFAE025}"/>
              </a:ext>
            </a:extLst>
          </p:cNvPr>
          <p:cNvSpPr>
            <a:spLocks noGrp="1" noChangeArrowheads="1"/>
          </p:cNvSpPr>
          <p:nvPr>
            <p:ph type="sldNum" sz="quarter" idx="12"/>
          </p:nvPr>
        </p:nvSpPr>
        <p:spPr>
          <a:ln/>
        </p:spPr>
        <p:txBody>
          <a:bodyPr/>
          <a:lstStyle>
            <a:lvl1pPr>
              <a:defRPr/>
            </a:lvl1pPr>
          </a:lstStyle>
          <a:p>
            <a:pPr>
              <a:defRPr/>
            </a:pPr>
            <a:fld id="{19440FB5-7325-4E76-A843-05111DD35F4F}" type="slidenum">
              <a:rPr lang="en-US" altLang="en-US"/>
              <a:pPr>
                <a:defRPr/>
              </a:pPr>
              <a:t>‹#›</a:t>
            </a:fld>
            <a:endParaRPr lang="en-US" altLang="en-US"/>
          </a:p>
        </p:txBody>
      </p:sp>
    </p:spTree>
    <p:extLst>
      <p:ext uri="{BB962C8B-B14F-4D97-AF65-F5344CB8AC3E}">
        <p14:creationId xmlns:p14="http://schemas.microsoft.com/office/powerpoint/2010/main" val="1615062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E0FFA5-1814-25A9-4FD5-9181D00887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F93CE1-B694-84FE-2A6E-968F6524EE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F8C2E2-792D-1593-81C2-4D1A61B9F1CF}"/>
              </a:ext>
            </a:extLst>
          </p:cNvPr>
          <p:cNvSpPr>
            <a:spLocks noGrp="1" noChangeArrowheads="1"/>
          </p:cNvSpPr>
          <p:nvPr>
            <p:ph type="sldNum" sz="quarter" idx="12"/>
          </p:nvPr>
        </p:nvSpPr>
        <p:spPr>
          <a:ln/>
        </p:spPr>
        <p:txBody>
          <a:bodyPr/>
          <a:lstStyle>
            <a:lvl1pPr>
              <a:defRPr/>
            </a:lvl1pPr>
          </a:lstStyle>
          <a:p>
            <a:pPr>
              <a:defRPr/>
            </a:pPr>
            <a:fld id="{D686E576-E5C2-4A29-B2D1-B3D0F4B29BB5}" type="slidenum">
              <a:rPr lang="en-US" altLang="en-US"/>
              <a:pPr>
                <a:defRPr/>
              </a:pPr>
              <a:t>‹#›</a:t>
            </a:fld>
            <a:endParaRPr lang="en-US" altLang="en-US"/>
          </a:p>
        </p:txBody>
      </p:sp>
    </p:spTree>
    <p:extLst>
      <p:ext uri="{BB962C8B-B14F-4D97-AF65-F5344CB8AC3E}">
        <p14:creationId xmlns:p14="http://schemas.microsoft.com/office/powerpoint/2010/main" val="384264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3101A7-59D7-9B06-7D07-662A08E9DF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001400-3DBF-FD06-D09F-048851D4F0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05BDC9-0D9E-97D0-725E-66D84A3A8130}"/>
              </a:ext>
            </a:extLst>
          </p:cNvPr>
          <p:cNvSpPr>
            <a:spLocks noGrp="1" noChangeArrowheads="1"/>
          </p:cNvSpPr>
          <p:nvPr>
            <p:ph type="sldNum" sz="quarter" idx="12"/>
          </p:nvPr>
        </p:nvSpPr>
        <p:spPr>
          <a:ln/>
        </p:spPr>
        <p:txBody>
          <a:bodyPr/>
          <a:lstStyle>
            <a:lvl1pPr>
              <a:defRPr/>
            </a:lvl1pPr>
          </a:lstStyle>
          <a:p>
            <a:pPr>
              <a:defRPr/>
            </a:pPr>
            <a:fld id="{36206253-D491-4EC4-BB8B-A63800F9FBC3}" type="slidenum">
              <a:rPr lang="en-US" altLang="en-US"/>
              <a:pPr>
                <a:defRPr/>
              </a:pPr>
              <a:t>‹#›</a:t>
            </a:fld>
            <a:endParaRPr lang="en-US" altLang="en-US"/>
          </a:p>
        </p:txBody>
      </p:sp>
    </p:spTree>
    <p:extLst>
      <p:ext uri="{BB962C8B-B14F-4D97-AF65-F5344CB8AC3E}">
        <p14:creationId xmlns:p14="http://schemas.microsoft.com/office/powerpoint/2010/main" val="384471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89FAAAF-DC70-5E36-0EC7-94035A665C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EAD074-ED86-6EA1-E1ED-FA3B93A3F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AEFBFD-D05E-819A-B74C-C34D7E1AF0C1}"/>
              </a:ext>
            </a:extLst>
          </p:cNvPr>
          <p:cNvSpPr>
            <a:spLocks noGrp="1" noChangeArrowheads="1"/>
          </p:cNvSpPr>
          <p:nvPr>
            <p:ph type="sldNum" sz="quarter" idx="12"/>
          </p:nvPr>
        </p:nvSpPr>
        <p:spPr>
          <a:ln/>
        </p:spPr>
        <p:txBody>
          <a:bodyPr/>
          <a:lstStyle>
            <a:lvl1pPr>
              <a:defRPr/>
            </a:lvl1pPr>
          </a:lstStyle>
          <a:p>
            <a:pPr>
              <a:defRPr/>
            </a:pPr>
            <a:fld id="{1007BD41-06FE-4B8A-8BDE-1351C5B06E1A}" type="slidenum">
              <a:rPr lang="en-US" altLang="en-US"/>
              <a:pPr>
                <a:defRPr/>
              </a:pPr>
              <a:t>‹#›</a:t>
            </a:fld>
            <a:endParaRPr lang="en-US" altLang="en-US"/>
          </a:p>
        </p:txBody>
      </p:sp>
    </p:spTree>
    <p:extLst>
      <p:ext uri="{BB962C8B-B14F-4D97-AF65-F5344CB8AC3E}">
        <p14:creationId xmlns:p14="http://schemas.microsoft.com/office/powerpoint/2010/main" val="27280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F99254C-A6A3-F7E1-2C44-E41482786B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C46551-CF0E-9593-B2C4-126CA8B7B3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9F5FD6-22A1-D0C5-6105-578543BE55B7}"/>
              </a:ext>
            </a:extLst>
          </p:cNvPr>
          <p:cNvSpPr>
            <a:spLocks noGrp="1" noChangeArrowheads="1"/>
          </p:cNvSpPr>
          <p:nvPr>
            <p:ph type="sldNum" sz="quarter" idx="12"/>
          </p:nvPr>
        </p:nvSpPr>
        <p:spPr>
          <a:ln/>
        </p:spPr>
        <p:txBody>
          <a:bodyPr/>
          <a:lstStyle>
            <a:lvl1pPr>
              <a:defRPr/>
            </a:lvl1pPr>
          </a:lstStyle>
          <a:p>
            <a:pPr>
              <a:defRPr/>
            </a:pPr>
            <a:fld id="{B067BC0D-4408-4A5E-959B-6DE369BE06B0}" type="slidenum">
              <a:rPr lang="en-US" altLang="en-US"/>
              <a:pPr>
                <a:defRPr/>
              </a:pPr>
              <a:t>‹#›</a:t>
            </a:fld>
            <a:endParaRPr lang="en-US" altLang="en-US"/>
          </a:p>
        </p:txBody>
      </p:sp>
    </p:spTree>
    <p:extLst>
      <p:ext uri="{BB962C8B-B14F-4D97-AF65-F5344CB8AC3E}">
        <p14:creationId xmlns:p14="http://schemas.microsoft.com/office/powerpoint/2010/main" val="218616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5CF7B8-6939-988A-1F87-5A0DAC0A49F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1B30B4-8C23-1B4B-B8FA-82403D3C17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AE8CD2-A06C-768F-902B-452042F0C584}"/>
              </a:ext>
            </a:extLst>
          </p:cNvPr>
          <p:cNvSpPr>
            <a:spLocks noGrp="1" noChangeArrowheads="1"/>
          </p:cNvSpPr>
          <p:nvPr>
            <p:ph type="sldNum" sz="quarter" idx="12"/>
          </p:nvPr>
        </p:nvSpPr>
        <p:spPr>
          <a:ln/>
        </p:spPr>
        <p:txBody>
          <a:bodyPr/>
          <a:lstStyle>
            <a:lvl1pPr>
              <a:defRPr/>
            </a:lvl1pPr>
          </a:lstStyle>
          <a:p>
            <a:pPr>
              <a:defRPr/>
            </a:pPr>
            <a:fld id="{FD5A0766-3A12-4945-BBE6-143A7CCFFC6A}" type="slidenum">
              <a:rPr lang="en-US" altLang="en-US"/>
              <a:pPr>
                <a:defRPr/>
              </a:pPr>
              <a:t>‹#›</a:t>
            </a:fld>
            <a:endParaRPr lang="en-US" altLang="en-US"/>
          </a:p>
        </p:txBody>
      </p:sp>
    </p:spTree>
    <p:extLst>
      <p:ext uri="{BB962C8B-B14F-4D97-AF65-F5344CB8AC3E}">
        <p14:creationId xmlns:p14="http://schemas.microsoft.com/office/powerpoint/2010/main" val="167941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A14388-64B4-6193-420C-8A36CC723B2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61C000C-B110-70ED-AC28-1266A1254B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9AAC3A-6653-61A3-E73F-64559898F350}"/>
              </a:ext>
            </a:extLst>
          </p:cNvPr>
          <p:cNvSpPr>
            <a:spLocks noGrp="1" noChangeArrowheads="1"/>
          </p:cNvSpPr>
          <p:nvPr>
            <p:ph type="sldNum" sz="quarter" idx="12"/>
          </p:nvPr>
        </p:nvSpPr>
        <p:spPr>
          <a:ln/>
        </p:spPr>
        <p:txBody>
          <a:bodyPr/>
          <a:lstStyle>
            <a:lvl1pPr>
              <a:defRPr/>
            </a:lvl1pPr>
          </a:lstStyle>
          <a:p>
            <a:pPr>
              <a:defRPr/>
            </a:pPr>
            <a:fld id="{3F07BD06-9F2C-4D21-A2E0-675D544E2BB7}" type="slidenum">
              <a:rPr lang="en-US" altLang="en-US"/>
              <a:pPr>
                <a:defRPr/>
              </a:pPr>
              <a:t>‹#›</a:t>
            </a:fld>
            <a:endParaRPr lang="en-US" altLang="en-US"/>
          </a:p>
        </p:txBody>
      </p:sp>
    </p:spTree>
    <p:extLst>
      <p:ext uri="{BB962C8B-B14F-4D97-AF65-F5344CB8AC3E}">
        <p14:creationId xmlns:p14="http://schemas.microsoft.com/office/powerpoint/2010/main" val="3631556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8C2A7F-6635-92BF-9D35-B516030415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10B47F9-D69B-4267-B649-BF66E0EA62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4C3AC36-86C1-8221-69F3-D4207EB88B53}"/>
              </a:ext>
            </a:extLst>
          </p:cNvPr>
          <p:cNvSpPr>
            <a:spLocks noGrp="1" noChangeArrowheads="1"/>
          </p:cNvSpPr>
          <p:nvPr>
            <p:ph type="sldNum" sz="quarter" idx="12"/>
          </p:nvPr>
        </p:nvSpPr>
        <p:spPr>
          <a:ln/>
        </p:spPr>
        <p:txBody>
          <a:bodyPr/>
          <a:lstStyle>
            <a:lvl1pPr>
              <a:defRPr/>
            </a:lvl1pPr>
          </a:lstStyle>
          <a:p>
            <a:pPr>
              <a:defRPr/>
            </a:pPr>
            <a:fld id="{EDE1A38F-8135-4E26-A2B1-3B6A236BD7A7}" type="slidenum">
              <a:rPr lang="en-US" altLang="en-US"/>
              <a:pPr>
                <a:defRPr/>
              </a:pPr>
              <a:t>‹#›</a:t>
            </a:fld>
            <a:endParaRPr lang="en-US" altLang="en-US"/>
          </a:p>
        </p:txBody>
      </p:sp>
    </p:spTree>
    <p:extLst>
      <p:ext uri="{BB962C8B-B14F-4D97-AF65-F5344CB8AC3E}">
        <p14:creationId xmlns:p14="http://schemas.microsoft.com/office/powerpoint/2010/main" val="404861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6E3F3D-96AA-24EF-7AEA-340207808C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2FFB42-D97B-5045-F8DB-56D7956476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9D1EE3-50A3-111A-E349-A4C899EE68BD}"/>
              </a:ext>
            </a:extLst>
          </p:cNvPr>
          <p:cNvSpPr>
            <a:spLocks noGrp="1" noChangeArrowheads="1"/>
          </p:cNvSpPr>
          <p:nvPr>
            <p:ph type="sldNum" sz="quarter" idx="12"/>
          </p:nvPr>
        </p:nvSpPr>
        <p:spPr>
          <a:ln/>
        </p:spPr>
        <p:txBody>
          <a:bodyPr/>
          <a:lstStyle>
            <a:lvl1pPr>
              <a:defRPr/>
            </a:lvl1pPr>
          </a:lstStyle>
          <a:p>
            <a:pPr>
              <a:defRPr/>
            </a:pPr>
            <a:fld id="{8078C937-0C3F-4758-89A1-B01902D521F4}" type="slidenum">
              <a:rPr lang="en-US" altLang="en-US"/>
              <a:pPr>
                <a:defRPr/>
              </a:pPr>
              <a:t>‹#›</a:t>
            </a:fld>
            <a:endParaRPr lang="en-US" altLang="en-US"/>
          </a:p>
        </p:txBody>
      </p:sp>
    </p:spTree>
    <p:extLst>
      <p:ext uri="{BB962C8B-B14F-4D97-AF65-F5344CB8AC3E}">
        <p14:creationId xmlns:p14="http://schemas.microsoft.com/office/powerpoint/2010/main" val="135060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651179-5456-2BCE-232F-4618FF6EE2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B6D306-13A5-04F4-975C-32E280A0B3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E2B1C8-7347-D4EA-7D1D-BA0953297970}"/>
              </a:ext>
            </a:extLst>
          </p:cNvPr>
          <p:cNvSpPr>
            <a:spLocks noGrp="1" noChangeArrowheads="1"/>
          </p:cNvSpPr>
          <p:nvPr>
            <p:ph type="sldNum" sz="quarter" idx="12"/>
          </p:nvPr>
        </p:nvSpPr>
        <p:spPr>
          <a:ln/>
        </p:spPr>
        <p:txBody>
          <a:bodyPr/>
          <a:lstStyle>
            <a:lvl1pPr>
              <a:defRPr/>
            </a:lvl1pPr>
          </a:lstStyle>
          <a:p>
            <a:pPr>
              <a:defRPr/>
            </a:pPr>
            <a:fld id="{A3B04A97-4516-42D6-9374-A1B71303933F}" type="slidenum">
              <a:rPr lang="en-US" altLang="en-US"/>
              <a:pPr>
                <a:defRPr/>
              </a:pPr>
              <a:t>‹#›</a:t>
            </a:fld>
            <a:endParaRPr lang="en-US" altLang="en-US"/>
          </a:p>
        </p:txBody>
      </p:sp>
    </p:spTree>
    <p:extLst>
      <p:ext uri="{BB962C8B-B14F-4D97-AF65-F5344CB8AC3E}">
        <p14:creationId xmlns:p14="http://schemas.microsoft.com/office/powerpoint/2010/main" val="31335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FD95281-B0C9-1C10-CCA6-398E51BB88D5}"/>
              </a:ext>
            </a:extLst>
          </p:cNvPr>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04DEA3-5AE9-AD5F-B2BD-4FDA66C00A1B}"/>
              </a:ext>
            </a:extLst>
          </p:cNvPr>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3A6EB6D-B5FC-D6A6-B79C-D30E7F37849A}"/>
              </a:ext>
            </a:extLst>
          </p:cNvPr>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91237BCE-DDD5-E87A-BD97-FA4075266C5E}"/>
              </a:ext>
            </a:extLst>
          </p:cNvPr>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98CE55BE-492A-48F3-2952-4C3DFC9213CA}"/>
              </a:ext>
            </a:extLst>
          </p:cNvPr>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BDECEA5-7257-47EB-82FA-691E12134046}"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D39B0B3-11CD-BCCD-FA5C-C96F180D8757}"/>
              </a:ext>
            </a:extLst>
          </p:cNvPr>
          <p:cNvSpPr>
            <a:spLocks noGrp="1" noChangeArrowheads="1"/>
          </p:cNvSpPr>
          <p:nvPr>
            <p:ph type="title"/>
          </p:nvPr>
        </p:nvSpPr>
        <p:spPr>
          <a:xfrm>
            <a:off x="876300" y="2514600"/>
            <a:ext cx="8743950" cy="1143000"/>
          </a:xfrm>
        </p:spPr>
        <p:txBody>
          <a:bodyPr/>
          <a:lstStyle/>
          <a:p>
            <a:r>
              <a:rPr lang="en-US" altLang="en-US" b="1" dirty="0"/>
              <a:t>Neuroendocrine Differentiation</a:t>
            </a:r>
            <a:br>
              <a:rPr lang="en-US" altLang="en-US" b="1" dirty="0"/>
            </a:br>
            <a:r>
              <a:rPr lang="en-US" altLang="en-US" b="1" dirty="0"/>
              <a:t>in Prostatic Adenocarcinoma</a:t>
            </a:r>
            <a:br>
              <a:rPr lang="en-US" altLang="en-US" b="1" i="1" dirty="0"/>
            </a:br>
            <a:br>
              <a:rPr lang="en-US" altLang="en-US" b="1" i="1" dirty="0"/>
            </a:br>
            <a:r>
              <a:rPr lang="en-US" altLang="en-US" b="1" i="1" dirty="0">
                <a:solidFill>
                  <a:schemeClr val="tx1"/>
                </a:solidFill>
              </a:rPr>
              <a:t>Jonathan Epstein</a:t>
            </a:r>
            <a:endParaRPr lang="en-US" altLang="en-US"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ABCE928-E85B-8030-3B65-1A4342331C5B}"/>
              </a:ext>
            </a:extLst>
          </p:cNvPr>
          <p:cNvSpPr>
            <a:spLocks noGrp="1" noChangeArrowheads="1"/>
          </p:cNvSpPr>
          <p:nvPr>
            <p:ph type="title"/>
          </p:nvPr>
        </p:nvSpPr>
        <p:spPr/>
        <p:txBody>
          <a:bodyPr/>
          <a:lstStyle/>
          <a:p>
            <a:r>
              <a:rPr lang="en-US" altLang="pt-BR" sz="3600" b="1"/>
              <a:t>Immunohistochemistry to Differentiate Small Cell Carcinoma from 5+5=10</a:t>
            </a:r>
          </a:p>
        </p:txBody>
      </p:sp>
      <p:sp>
        <p:nvSpPr>
          <p:cNvPr id="39939" name="Content Placeholder 2">
            <a:extLst>
              <a:ext uri="{FF2B5EF4-FFF2-40B4-BE49-F238E27FC236}">
                <a16:creationId xmlns:a16="http://schemas.microsoft.com/office/drawing/2014/main" id="{08FECD15-882F-0785-0C83-28A65EAAB482}"/>
              </a:ext>
            </a:extLst>
          </p:cNvPr>
          <p:cNvSpPr>
            <a:spLocks noGrp="1" noChangeArrowheads="1"/>
          </p:cNvSpPr>
          <p:nvPr>
            <p:ph idx="1"/>
          </p:nvPr>
        </p:nvSpPr>
        <p:spPr>
          <a:xfrm>
            <a:off x="771525" y="2209800"/>
            <a:ext cx="8743950" cy="4114800"/>
          </a:xfrm>
        </p:spPr>
        <p:txBody>
          <a:bodyPr/>
          <a:lstStyle/>
          <a:p>
            <a:r>
              <a:rPr lang="en-US" altLang="pt-BR" sz="2400" b="1" dirty="0"/>
              <a:t>Prostate markers (NKX3.1, P501S, PSA):  Pca (+); SCC (-)</a:t>
            </a:r>
          </a:p>
          <a:p>
            <a:endParaRPr lang="en-US" altLang="pt-BR" sz="2400" b="1"/>
          </a:p>
          <a:p>
            <a:r>
              <a:rPr lang="en-US" altLang="pt-BR" sz="2400" b="1" dirty="0"/>
              <a:t>TTF-1: Pca (-): SCC (+in 50%)</a:t>
            </a:r>
            <a:endParaRPr lang="en-US" altLang="pt-BR" sz="2400" b="1" dirty="0">
              <a:cs typeface="Times New Roman"/>
            </a:endParaRPr>
          </a:p>
          <a:p>
            <a:endParaRPr lang="en-US" altLang="pt-BR" sz="2400" b="1"/>
          </a:p>
          <a:p>
            <a:r>
              <a:rPr lang="en-US" altLang="pt-BR" sz="2400" b="1" dirty="0"/>
              <a:t>RB: Pca (variably retained): SCC (loss)</a:t>
            </a:r>
            <a:endParaRPr lang="en-US" altLang="pt-BR" sz="2400" b="1" dirty="0">
              <a:cs typeface="Times New Roman"/>
            </a:endParaRPr>
          </a:p>
          <a:p>
            <a:endParaRPr lang="en-US" altLang="pt-BR" sz="2400" b="1"/>
          </a:p>
          <a:p>
            <a:r>
              <a:rPr lang="en-US" altLang="pt-BR" sz="2400" b="1" dirty="0"/>
              <a:t>Ki67: Pca (&lt;50%): SCC: (&gt;80%)</a:t>
            </a:r>
            <a:endParaRPr lang="en-US" altLang="pt-BR" sz="2400" b="1" dirty="0">
              <a:cs typeface="Times New Roman"/>
            </a:endParaRPr>
          </a:p>
          <a:p>
            <a:endParaRPr lang="en-US" altLang="pt-BR" sz="2400" b="1"/>
          </a:p>
          <a:p>
            <a:r>
              <a:rPr lang="en-US" altLang="pt-BR" sz="2400" b="1" dirty="0"/>
              <a:t>Synaptophysin: Pca (can be patchy): SCC (typically positive)</a:t>
            </a:r>
            <a:endParaRPr lang="en-US" altLang="pt-BR" sz="2400" b="1" dirty="0">
              <a:cs typeface="Times New Roman"/>
            </a:endParaRPr>
          </a:p>
          <a:p>
            <a:endParaRPr lang="en-US" altLang="pt-BR" sz="2400" b="1"/>
          </a:p>
        </p:txBody>
      </p:sp>
    </p:spTree>
    <p:extLst>
      <p:ext uri="{BB962C8B-B14F-4D97-AF65-F5344CB8AC3E}">
        <p14:creationId xmlns:p14="http://schemas.microsoft.com/office/powerpoint/2010/main" val="2768169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A_23_06_02x1">
            <a:extLst>
              <a:ext uri="{FF2B5EF4-FFF2-40B4-BE49-F238E27FC236}">
                <a16:creationId xmlns:a16="http://schemas.microsoft.com/office/drawing/2014/main" id="{08B7D232-AA2E-86B8-F54D-BD55449E8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46038"/>
            <a:ext cx="10417176"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A_23_06_06x40">
            <a:extLst>
              <a:ext uri="{FF2B5EF4-FFF2-40B4-BE49-F238E27FC236}">
                <a16:creationId xmlns:a16="http://schemas.microsoft.com/office/drawing/2014/main" id="{1A629889-6168-C85F-2F33-FB813877B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46038"/>
            <a:ext cx="10417176"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Picture18.jpg">
            <a:extLst>
              <a:ext uri="{FF2B5EF4-FFF2-40B4-BE49-F238E27FC236}">
                <a16:creationId xmlns:a16="http://schemas.microsoft.com/office/drawing/2014/main" id="{4D1DDAC7-406F-E688-8E0B-51B6F73A48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65D68-902A-73AD-5876-BB3885474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1" y="0"/>
            <a:ext cx="10246658" cy="6858000"/>
          </a:xfrm>
          <a:prstGeom prst="rect">
            <a:avLst/>
          </a:prstGeom>
        </p:spPr>
      </p:pic>
    </p:spTree>
    <p:extLst>
      <p:ext uri="{BB962C8B-B14F-4D97-AF65-F5344CB8AC3E}">
        <p14:creationId xmlns:p14="http://schemas.microsoft.com/office/powerpoint/2010/main" val="4087319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A_23_06_11x40">
            <a:extLst>
              <a:ext uri="{FF2B5EF4-FFF2-40B4-BE49-F238E27FC236}">
                <a16:creationId xmlns:a16="http://schemas.microsoft.com/office/drawing/2014/main" id="{99518491-F7D0-6FA1-A188-36EFB9C56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46038"/>
            <a:ext cx="10417176" cy="695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216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A8166-99D6-7D9D-791A-0428C7A85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1" y="0"/>
            <a:ext cx="10246658" cy="6858000"/>
          </a:xfrm>
          <a:prstGeom prst="rect">
            <a:avLst/>
          </a:prstGeom>
        </p:spPr>
      </p:pic>
    </p:spTree>
    <p:extLst>
      <p:ext uri="{BB962C8B-B14F-4D97-AF65-F5344CB8AC3E}">
        <p14:creationId xmlns:p14="http://schemas.microsoft.com/office/powerpoint/2010/main" val="1999798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D4D8C81-90B1-5464-E651-F667DA2DB445}"/>
              </a:ext>
            </a:extLst>
          </p:cNvPr>
          <p:cNvSpPr>
            <a:spLocks noGrp="1" noChangeArrowheads="1"/>
          </p:cNvSpPr>
          <p:nvPr>
            <p:ph type="title"/>
          </p:nvPr>
        </p:nvSpPr>
        <p:spPr>
          <a:xfrm>
            <a:off x="130175" y="76200"/>
            <a:ext cx="10134600" cy="1143000"/>
          </a:xfrm>
        </p:spPr>
        <p:txBody>
          <a:bodyPr/>
          <a:lstStyle/>
          <a:p>
            <a:r>
              <a:rPr lang="en-US" altLang="en-US" sz="3600" b="1"/>
              <a:t>SCC Despite Negative Neuroendocrine Markers</a:t>
            </a:r>
          </a:p>
        </p:txBody>
      </p:sp>
      <p:pic>
        <p:nvPicPr>
          <p:cNvPr id="24579" name="Content Placeholder 3">
            <a:extLst>
              <a:ext uri="{FF2B5EF4-FFF2-40B4-BE49-F238E27FC236}">
                <a16:creationId xmlns:a16="http://schemas.microsoft.com/office/drawing/2014/main" id="{72827479-4ADE-9B90-FC84-88AF164CD9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28700" y="962025"/>
            <a:ext cx="7885113" cy="5895975"/>
          </a:xfrm>
        </p:spPr>
      </p:pic>
    </p:spTree>
    <p:extLst>
      <p:ext uri="{BB962C8B-B14F-4D97-AF65-F5344CB8AC3E}">
        <p14:creationId xmlns:p14="http://schemas.microsoft.com/office/powerpoint/2010/main" val="2473445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C6BBA8F-8C92-1892-CE08-5CC17234FE0F}"/>
              </a:ext>
            </a:extLst>
          </p:cNvPr>
          <p:cNvSpPr>
            <a:spLocks noGrp="1" noChangeArrowheads="1"/>
          </p:cNvSpPr>
          <p:nvPr>
            <p:ph type="title"/>
          </p:nvPr>
        </p:nvSpPr>
        <p:spPr>
          <a:xfrm>
            <a:off x="758825" y="838200"/>
            <a:ext cx="8743950" cy="838200"/>
          </a:xfrm>
        </p:spPr>
        <p:txBody>
          <a:bodyPr/>
          <a:lstStyle/>
          <a:p>
            <a:r>
              <a:rPr lang="en-US" altLang="en-US" sz="3600" b="1"/>
              <a:t>Treatment of Small Cell Carcinoma</a:t>
            </a:r>
          </a:p>
        </p:txBody>
      </p:sp>
      <p:sp>
        <p:nvSpPr>
          <p:cNvPr id="43011" name="Rectangle 3">
            <a:extLst>
              <a:ext uri="{FF2B5EF4-FFF2-40B4-BE49-F238E27FC236}">
                <a16:creationId xmlns:a16="http://schemas.microsoft.com/office/drawing/2014/main" id="{319ED85A-63C7-E6B4-1E80-8FCA0B08504D}"/>
              </a:ext>
            </a:extLst>
          </p:cNvPr>
          <p:cNvSpPr>
            <a:spLocks noGrp="1" noChangeArrowheads="1"/>
          </p:cNvSpPr>
          <p:nvPr>
            <p:ph type="body" idx="1"/>
          </p:nvPr>
        </p:nvSpPr>
        <p:spPr>
          <a:xfrm>
            <a:off x="762000" y="1219200"/>
            <a:ext cx="8753475" cy="5257800"/>
          </a:xfrm>
        </p:spPr>
        <p:txBody>
          <a:bodyPr/>
          <a:lstStyle/>
          <a:p>
            <a:pPr lvl="1"/>
            <a:endParaRPr lang="en-US" altLang="en-US" b="1"/>
          </a:p>
          <a:p>
            <a:endParaRPr lang="en-US" altLang="en-US" sz="2800" b="1"/>
          </a:p>
          <a:p>
            <a:r>
              <a:rPr lang="en-US" altLang="en-US" sz="2800" b="1"/>
              <a:t>Treated with chemotherapy used in small cell carcinoma of the lung. </a:t>
            </a:r>
          </a:p>
          <a:p>
            <a:endParaRPr lang="en-US" altLang="en-US" sz="2800" b="1"/>
          </a:p>
          <a:p>
            <a:r>
              <a:rPr lang="en-US" altLang="en-US" sz="2800" b="1"/>
              <a:t>Not radical prostatectomy, radiation therapy, or hormone therapy.</a:t>
            </a:r>
          </a:p>
          <a:p>
            <a:endParaRPr lang="en-US" altLang="en-US" sz="2800" b="1"/>
          </a:p>
          <a:p>
            <a:endParaRPr lang="en-US" altLang="en-US" sz="2800" b="1"/>
          </a:p>
          <a:p>
            <a:endParaRPr lang="en-US" altLang="en-US" sz="2800" b="1"/>
          </a:p>
        </p:txBody>
      </p:sp>
    </p:spTree>
    <p:extLst>
      <p:ext uri="{BB962C8B-B14F-4D97-AF65-F5344CB8AC3E}">
        <p14:creationId xmlns:p14="http://schemas.microsoft.com/office/powerpoint/2010/main" val="958669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25E1041-415A-47BE-59D7-188FA61E2703}"/>
              </a:ext>
            </a:extLst>
          </p:cNvPr>
          <p:cNvSpPr>
            <a:spLocks noGrp="1" noChangeArrowheads="1"/>
          </p:cNvSpPr>
          <p:nvPr>
            <p:ph type="title"/>
          </p:nvPr>
        </p:nvSpPr>
        <p:spPr>
          <a:xfrm>
            <a:off x="762000" y="228600"/>
            <a:ext cx="8743950" cy="838200"/>
          </a:xfrm>
        </p:spPr>
        <p:txBody>
          <a:bodyPr/>
          <a:lstStyle/>
          <a:p>
            <a:r>
              <a:rPr lang="en-US" altLang="en-US" sz="3600" b="1"/>
              <a:t>Prognosis of Small Cell Carcinoma</a:t>
            </a:r>
          </a:p>
        </p:txBody>
      </p:sp>
      <p:sp>
        <p:nvSpPr>
          <p:cNvPr id="44035" name="Rectangle 3">
            <a:extLst>
              <a:ext uri="{FF2B5EF4-FFF2-40B4-BE49-F238E27FC236}">
                <a16:creationId xmlns:a16="http://schemas.microsoft.com/office/drawing/2014/main" id="{2BCA07E4-0A77-AB03-120E-F6A7EC65A22D}"/>
              </a:ext>
            </a:extLst>
          </p:cNvPr>
          <p:cNvSpPr>
            <a:spLocks noGrp="1" noChangeArrowheads="1"/>
          </p:cNvSpPr>
          <p:nvPr>
            <p:ph type="body" idx="1"/>
          </p:nvPr>
        </p:nvSpPr>
        <p:spPr>
          <a:xfrm>
            <a:off x="876300" y="1828800"/>
            <a:ext cx="8753475" cy="3200400"/>
          </a:xfrm>
        </p:spPr>
        <p:txBody>
          <a:bodyPr/>
          <a:lstStyle/>
          <a:p>
            <a:pPr marL="0" indent="0">
              <a:buFontTx/>
              <a:buNone/>
              <a:defRPr/>
            </a:pPr>
            <a:r>
              <a:rPr lang="en-US" altLang="en-US" sz="2800" b="1" dirty="0"/>
              <a:t>No difference in prognosis: </a:t>
            </a:r>
          </a:p>
          <a:p>
            <a:pPr>
              <a:defRPr/>
            </a:pPr>
            <a:endParaRPr lang="en-US" altLang="en-US" sz="2800" b="1" dirty="0"/>
          </a:p>
          <a:p>
            <a:pPr lvl="1">
              <a:defRPr/>
            </a:pPr>
            <a:r>
              <a:rPr lang="en-US" altLang="en-US" b="1" dirty="0"/>
              <a:t>Pure vs. mixed</a:t>
            </a:r>
          </a:p>
          <a:p>
            <a:pPr lvl="1">
              <a:defRPr/>
            </a:pPr>
            <a:r>
              <a:rPr lang="en-US" altLang="en-US" b="1" dirty="0"/>
              <a:t>Proportion of small cell cancer</a:t>
            </a:r>
          </a:p>
          <a:p>
            <a:pPr lvl="1">
              <a:defRPr/>
            </a:pPr>
            <a:r>
              <a:rPr lang="en-US" altLang="en-US" b="1" dirty="0"/>
              <a:t>Prior history of adenocarcinoma</a:t>
            </a:r>
          </a:p>
          <a:p>
            <a:pPr marL="457200" lvl="1" indent="0">
              <a:buFontTx/>
              <a:buNone/>
              <a:defRPr/>
            </a:pPr>
            <a:endParaRPr lang="en-US" altLang="en-US" b="1" dirty="0"/>
          </a:p>
          <a:p>
            <a:pPr lvl="1">
              <a:defRPr/>
            </a:pPr>
            <a:endParaRPr lang="en-US" altLang="en-US" b="1" dirty="0"/>
          </a:p>
          <a:p>
            <a:pPr marL="0" indent="0">
              <a:buFontTx/>
              <a:buNone/>
              <a:defRPr/>
            </a:pPr>
            <a:endParaRPr lang="en-US" altLang="en-US" sz="2800" b="1" dirty="0"/>
          </a:p>
          <a:p>
            <a:pPr>
              <a:defRPr/>
            </a:pPr>
            <a:endParaRPr lang="en-US" altLang="en-US" sz="2800" b="1" dirty="0"/>
          </a:p>
        </p:txBody>
      </p:sp>
    </p:spTree>
    <p:extLst>
      <p:ext uri="{BB962C8B-B14F-4D97-AF65-F5344CB8AC3E}">
        <p14:creationId xmlns:p14="http://schemas.microsoft.com/office/powerpoint/2010/main" val="4082738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1BEC9A3-A30C-FEA4-53B5-D10F65CAE22C}"/>
              </a:ext>
            </a:extLst>
          </p:cNvPr>
          <p:cNvSpPr>
            <a:spLocks noGrp="1" noChangeArrowheads="1"/>
          </p:cNvSpPr>
          <p:nvPr>
            <p:ph type="title"/>
          </p:nvPr>
        </p:nvSpPr>
        <p:spPr>
          <a:xfrm>
            <a:off x="381000" y="609600"/>
            <a:ext cx="9134475" cy="1143000"/>
          </a:xfrm>
        </p:spPr>
        <p:txBody>
          <a:bodyPr/>
          <a:lstStyle/>
          <a:p>
            <a:r>
              <a:rPr lang="en-US" altLang="en-US" sz="3600" b="1" dirty="0"/>
              <a:t>Conflict of Interest</a:t>
            </a:r>
          </a:p>
        </p:txBody>
      </p:sp>
      <p:sp>
        <p:nvSpPr>
          <p:cNvPr id="4099" name="Rectangle 3">
            <a:extLst>
              <a:ext uri="{FF2B5EF4-FFF2-40B4-BE49-F238E27FC236}">
                <a16:creationId xmlns:a16="http://schemas.microsoft.com/office/drawing/2014/main" id="{80BF6363-4FF7-C532-A437-019FA6C9B3E9}"/>
              </a:ext>
            </a:extLst>
          </p:cNvPr>
          <p:cNvSpPr>
            <a:spLocks noGrp="1" noChangeArrowheads="1"/>
          </p:cNvSpPr>
          <p:nvPr>
            <p:ph type="body" idx="1"/>
          </p:nvPr>
        </p:nvSpPr>
        <p:spPr/>
        <p:txBody>
          <a:bodyPr/>
          <a:lstStyle/>
          <a:p>
            <a:pPr marL="0" indent="0">
              <a:buNone/>
            </a:pPr>
            <a:endParaRPr lang="en-US" altLang="en-US" sz="2800" b="1" dirty="0"/>
          </a:p>
          <a:p>
            <a:pPr marL="0" indent="0">
              <a:buNone/>
            </a:pPr>
            <a:endParaRPr lang="en-US" altLang="en-US" sz="2800" b="1" dirty="0"/>
          </a:p>
          <a:p>
            <a:pPr marL="0" indent="0" algn="ctr">
              <a:buNone/>
            </a:pPr>
            <a:r>
              <a:rPr lang="en-US" altLang="en-US" sz="2800" b="1" dirty="0"/>
              <a:t>No Relevant Conflict of Interest</a:t>
            </a:r>
          </a:p>
        </p:txBody>
      </p:sp>
    </p:spTree>
    <p:extLst>
      <p:ext uri="{BB962C8B-B14F-4D97-AF65-F5344CB8AC3E}">
        <p14:creationId xmlns:p14="http://schemas.microsoft.com/office/powerpoint/2010/main" val="158918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EF44909-0F3F-81FF-2549-41B6BB60E26D}"/>
              </a:ext>
            </a:extLst>
          </p:cNvPr>
          <p:cNvSpPr>
            <a:spLocks noGrp="1" noChangeArrowheads="1"/>
          </p:cNvSpPr>
          <p:nvPr>
            <p:ph type="title"/>
          </p:nvPr>
        </p:nvSpPr>
        <p:spPr>
          <a:xfrm>
            <a:off x="762000" y="228600"/>
            <a:ext cx="8743950" cy="838200"/>
          </a:xfrm>
        </p:spPr>
        <p:txBody>
          <a:bodyPr/>
          <a:lstStyle/>
          <a:p>
            <a:r>
              <a:rPr lang="en-US" altLang="en-US" sz="3600" b="1"/>
              <a:t>Prognosis of Small Cell Carcinoma</a:t>
            </a:r>
          </a:p>
        </p:txBody>
      </p:sp>
      <p:sp>
        <p:nvSpPr>
          <p:cNvPr id="44035" name="Rectangle 3">
            <a:extLst>
              <a:ext uri="{FF2B5EF4-FFF2-40B4-BE49-F238E27FC236}">
                <a16:creationId xmlns:a16="http://schemas.microsoft.com/office/drawing/2014/main" id="{6A30FC69-206A-55AF-1D79-424BCA789E32}"/>
              </a:ext>
            </a:extLst>
          </p:cNvPr>
          <p:cNvSpPr>
            <a:spLocks noGrp="1" noChangeArrowheads="1"/>
          </p:cNvSpPr>
          <p:nvPr>
            <p:ph type="body" idx="1"/>
          </p:nvPr>
        </p:nvSpPr>
        <p:spPr>
          <a:xfrm>
            <a:off x="762000" y="1219200"/>
            <a:ext cx="8753475" cy="5257800"/>
          </a:xfrm>
        </p:spPr>
        <p:txBody>
          <a:bodyPr/>
          <a:lstStyle/>
          <a:p>
            <a:pPr lvl="1">
              <a:defRPr/>
            </a:pPr>
            <a:r>
              <a:rPr lang="en-US" altLang="en-US" b="1" dirty="0"/>
              <a:t>15 year experience of a multi-institutional Canadian study of 41 patients published in 2022</a:t>
            </a:r>
          </a:p>
          <a:p>
            <a:pPr lvl="1">
              <a:defRPr/>
            </a:pPr>
            <a:endParaRPr lang="en-US" altLang="en-US" b="1" dirty="0"/>
          </a:p>
          <a:p>
            <a:pPr>
              <a:defRPr/>
            </a:pPr>
            <a:r>
              <a:rPr lang="en-US" altLang="en-US" sz="2800" b="1" dirty="0"/>
              <a:t>Median survival following diagnosis of small cell cancer of the prostate</a:t>
            </a:r>
          </a:p>
          <a:p>
            <a:pPr>
              <a:defRPr/>
            </a:pPr>
            <a:endParaRPr lang="en-US" altLang="en-US" sz="2800" b="1" dirty="0"/>
          </a:p>
          <a:p>
            <a:pPr lvl="1">
              <a:defRPr/>
            </a:pPr>
            <a:r>
              <a:rPr lang="en-US" altLang="en-US" b="1" dirty="0"/>
              <a:t>Overall 			10 months</a:t>
            </a:r>
          </a:p>
          <a:p>
            <a:pPr lvl="1">
              <a:defRPr/>
            </a:pPr>
            <a:r>
              <a:rPr lang="en-US" altLang="en-US" b="1" dirty="0"/>
              <a:t>Initially organ-confined	21 months</a:t>
            </a:r>
          </a:p>
          <a:p>
            <a:pPr lvl="1">
              <a:defRPr/>
            </a:pPr>
            <a:r>
              <a:rPr lang="en-US" altLang="en-US" b="1" dirty="0"/>
              <a:t>Locally advanced 		19 months</a:t>
            </a:r>
          </a:p>
          <a:p>
            <a:pPr lvl="1">
              <a:defRPr/>
            </a:pPr>
            <a:r>
              <a:rPr lang="en-US" altLang="en-US" b="1" dirty="0"/>
              <a:t>Metastatic disease 		8 months</a:t>
            </a:r>
          </a:p>
          <a:p>
            <a:pPr lvl="1">
              <a:defRPr/>
            </a:pPr>
            <a:endParaRPr lang="en-US" altLang="en-US" b="1" dirty="0"/>
          </a:p>
          <a:p>
            <a:pPr marL="0" indent="0">
              <a:buFontTx/>
              <a:buNone/>
              <a:defRPr/>
            </a:pPr>
            <a:endParaRPr lang="en-US" altLang="en-US" sz="2800" b="1" dirty="0"/>
          </a:p>
          <a:p>
            <a:pPr>
              <a:defRPr/>
            </a:pPr>
            <a:endParaRPr lang="en-US" altLang="en-US" sz="2800" b="1" dirty="0"/>
          </a:p>
        </p:txBody>
      </p:sp>
    </p:spTree>
    <p:extLst>
      <p:ext uri="{BB962C8B-B14F-4D97-AF65-F5344CB8AC3E}">
        <p14:creationId xmlns:p14="http://schemas.microsoft.com/office/powerpoint/2010/main" val="752465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180E6E4-A198-9EF4-9BC2-C9E0071DD436}"/>
              </a:ext>
            </a:extLst>
          </p:cNvPr>
          <p:cNvSpPr>
            <a:spLocks noGrp="1" noChangeArrowheads="1"/>
          </p:cNvSpPr>
          <p:nvPr>
            <p:ph type="title"/>
          </p:nvPr>
        </p:nvSpPr>
        <p:spPr>
          <a:xfrm>
            <a:off x="876300" y="304800"/>
            <a:ext cx="8743950" cy="685800"/>
          </a:xfrm>
        </p:spPr>
        <p:txBody>
          <a:bodyPr/>
          <a:lstStyle/>
          <a:p>
            <a:r>
              <a:rPr lang="en-US" altLang="en-US" sz="4000"/>
              <a:t>Small Cell Carcinoma &amp; 5+5=10</a:t>
            </a:r>
          </a:p>
        </p:txBody>
      </p:sp>
      <p:pic>
        <p:nvPicPr>
          <p:cNvPr id="13315" name="Content Placeholder 3">
            <a:extLst>
              <a:ext uri="{FF2B5EF4-FFF2-40B4-BE49-F238E27FC236}">
                <a16:creationId xmlns:a16="http://schemas.microsoft.com/office/drawing/2014/main" id="{0F97C74E-649E-CC79-0251-B0373B74D6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3500" y="1036638"/>
            <a:ext cx="7731125" cy="5821362"/>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FCBFE06-A6C3-4FF6-E2AD-5DA9C5200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0248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3">
            <a:extLst>
              <a:ext uri="{FF2B5EF4-FFF2-40B4-BE49-F238E27FC236}">
                <a16:creationId xmlns:a16="http://schemas.microsoft.com/office/drawing/2014/main" id="{621F063F-289B-272C-5A2A-9C2C673EE04D}"/>
              </a:ext>
            </a:extLst>
          </p:cNvPr>
          <p:cNvSpPr txBox="1">
            <a:spLocks noChangeArrowheads="1"/>
          </p:cNvSpPr>
          <p:nvPr/>
        </p:nvSpPr>
        <p:spPr bwMode="auto">
          <a:xfrm>
            <a:off x="9334500" y="80963"/>
            <a:ext cx="801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chemeClr val="bg1"/>
                </a:solidFill>
              </a:rPr>
              <a:t>SYN</a:t>
            </a:r>
          </a:p>
        </p:txBody>
      </p:sp>
      <p:sp>
        <p:nvSpPr>
          <p:cNvPr id="14340" name="TextBox 4">
            <a:extLst>
              <a:ext uri="{FF2B5EF4-FFF2-40B4-BE49-F238E27FC236}">
                <a16:creationId xmlns:a16="http://schemas.microsoft.com/office/drawing/2014/main" id="{02C98ECF-0497-999F-9DB9-A337F5FC5BBF}"/>
              </a:ext>
            </a:extLst>
          </p:cNvPr>
          <p:cNvSpPr txBox="1">
            <a:spLocks noChangeArrowheads="1"/>
          </p:cNvSpPr>
          <p:nvPr/>
        </p:nvSpPr>
        <p:spPr bwMode="auto">
          <a:xfrm>
            <a:off x="6362700" y="80963"/>
            <a:ext cx="766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chemeClr val="bg1"/>
                </a:solidFill>
              </a:rPr>
              <a:t>PSA</a:t>
            </a:r>
          </a:p>
        </p:txBody>
      </p:sp>
      <p:sp>
        <p:nvSpPr>
          <p:cNvPr id="14341" name="TextBox 5">
            <a:extLst>
              <a:ext uri="{FF2B5EF4-FFF2-40B4-BE49-F238E27FC236}">
                <a16:creationId xmlns:a16="http://schemas.microsoft.com/office/drawing/2014/main" id="{93328125-4730-D1E6-DC94-910EC664A8A7}"/>
              </a:ext>
            </a:extLst>
          </p:cNvPr>
          <p:cNvSpPr txBox="1">
            <a:spLocks noChangeArrowheads="1"/>
          </p:cNvSpPr>
          <p:nvPr/>
        </p:nvSpPr>
        <p:spPr bwMode="auto">
          <a:xfrm>
            <a:off x="1790700" y="152400"/>
            <a:ext cx="782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TTF</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778F11AD-D5CD-7F2E-41BC-FD392ADA4807}"/>
              </a:ext>
            </a:extLst>
          </p:cNvPr>
          <p:cNvSpPr>
            <a:spLocks noGrp="1" noChangeArrowheads="1"/>
          </p:cNvSpPr>
          <p:nvPr>
            <p:ph type="title"/>
          </p:nvPr>
        </p:nvSpPr>
        <p:spPr>
          <a:xfrm>
            <a:off x="952500" y="2438400"/>
            <a:ext cx="8743950" cy="1143000"/>
          </a:xfrm>
        </p:spPr>
        <p:txBody>
          <a:bodyPr/>
          <a:lstStyle/>
          <a:p>
            <a:r>
              <a:rPr lang="en-US" altLang="en-US" sz="4000" b="1"/>
              <a:t>Overlap Cases</a:t>
            </a:r>
            <a:br>
              <a:rPr lang="en-US" altLang="en-US" sz="4000" b="1"/>
            </a:br>
            <a:br>
              <a:rPr lang="en-US" altLang="en-US" sz="4000" b="1"/>
            </a:br>
            <a:br>
              <a:rPr lang="en-US" altLang="en-US" sz="4000" b="1"/>
            </a:br>
            <a:r>
              <a:rPr lang="en-US" altLang="en-US" sz="4000" b="1"/>
              <a:t>Transdifferentiation of Usual Prostate Adenocarcinoma to Small Cell Carcinoma</a:t>
            </a:r>
          </a:p>
        </p:txBody>
      </p:sp>
    </p:spTree>
    <p:extLst>
      <p:ext uri="{BB962C8B-B14F-4D97-AF65-F5344CB8AC3E}">
        <p14:creationId xmlns:p14="http://schemas.microsoft.com/office/powerpoint/2010/main" val="3259654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1B0A7A15-8260-60C1-9F6B-23AEE4A61AD9}"/>
              </a:ext>
            </a:extLst>
          </p:cNvPr>
          <p:cNvSpPr>
            <a:spLocks noGrp="1" noChangeArrowheads="1"/>
          </p:cNvSpPr>
          <p:nvPr>
            <p:ph type="title"/>
          </p:nvPr>
        </p:nvSpPr>
        <p:spPr/>
        <p:txBody>
          <a:bodyPr/>
          <a:lstStyle/>
          <a:p>
            <a:r>
              <a:rPr lang="en-US" altLang="pt-BR" sz="4000" b="1" dirty="0"/>
              <a:t>Overlap Case</a:t>
            </a:r>
            <a:br>
              <a:rPr lang="en-US" altLang="pt-BR" sz="4000" b="1" dirty="0"/>
            </a:br>
            <a:endParaRPr lang="en-US" altLang="pt-BR" sz="4000" dirty="0"/>
          </a:p>
        </p:txBody>
      </p:sp>
      <p:sp>
        <p:nvSpPr>
          <p:cNvPr id="3" name="Content Placeholder 2">
            <a:extLst>
              <a:ext uri="{FF2B5EF4-FFF2-40B4-BE49-F238E27FC236}">
                <a16:creationId xmlns:a16="http://schemas.microsoft.com/office/drawing/2014/main" id="{F9CF7BA4-5341-9E09-BF74-42A149BCE115}"/>
              </a:ext>
            </a:extLst>
          </p:cNvPr>
          <p:cNvSpPr>
            <a:spLocks noGrp="1"/>
          </p:cNvSpPr>
          <p:nvPr>
            <p:ph idx="1"/>
          </p:nvPr>
        </p:nvSpPr>
        <p:spPr/>
        <p:txBody>
          <a:bodyPr/>
          <a:lstStyle/>
          <a:p>
            <a:pPr marL="0" indent="0">
              <a:buFontTx/>
              <a:buNone/>
              <a:defRPr/>
            </a:pPr>
            <a:r>
              <a:rPr lang="en-US" sz="2800" b="1" dirty="0"/>
              <a:t>IHC looks like </a:t>
            </a:r>
            <a:r>
              <a:rPr lang="en-US" sz="2800" b="1" dirty="0" err="1"/>
              <a:t>Pca</a:t>
            </a:r>
            <a:r>
              <a:rPr lang="en-US" sz="2800" b="1" dirty="0"/>
              <a:t> but morphology looks between </a:t>
            </a:r>
            <a:r>
              <a:rPr lang="en-US" sz="2800" b="1" dirty="0" err="1"/>
              <a:t>Pca</a:t>
            </a:r>
            <a:r>
              <a:rPr lang="en-US" sz="2800" b="1" dirty="0"/>
              <a:t> and SCC</a:t>
            </a:r>
          </a:p>
          <a:p>
            <a:pPr marL="0" indent="0">
              <a:buFontTx/>
              <a:buNone/>
              <a:defRPr/>
            </a:pPr>
            <a:endParaRPr lang="en-US" sz="2800" b="1" dirty="0"/>
          </a:p>
          <a:p>
            <a:pPr marL="0" indent="0">
              <a:buFontTx/>
              <a:buNone/>
              <a:defRPr/>
            </a:pPr>
            <a:r>
              <a:rPr lang="en-US" sz="2800" b="1" dirty="0"/>
              <a:t>Was positive for prostate specific markers</a:t>
            </a:r>
          </a:p>
          <a:p>
            <a:pPr marL="0" indent="0">
              <a:buFontTx/>
              <a:buNone/>
              <a:defRPr/>
            </a:pPr>
            <a:endParaRPr lang="en-US" sz="2800" b="1" dirty="0"/>
          </a:p>
          <a:p>
            <a:pPr marL="0" indent="0">
              <a:buFontTx/>
              <a:buNone/>
              <a:defRPr/>
            </a:pPr>
            <a:endParaRPr lang="en-US" sz="2800" b="1" dirty="0"/>
          </a:p>
          <a:p>
            <a:pPr marL="0" indent="0">
              <a:buFontTx/>
              <a:buNone/>
              <a:defRPr/>
            </a:pPr>
            <a:endParaRPr lang="en-US" sz="2800" b="1" dirty="0"/>
          </a:p>
          <a:p>
            <a:pPr>
              <a:defRPr/>
            </a:pPr>
            <a:endParaRPr lang="en-US" dirty="0"/>
          </a:p>
        </p:txBody>
      </p:sp>
    </p:spTree>
    <p:extLst>
      <p:ext uri="{BB962C8B-B14F-4D97-AF65-F5344CB8AC3E}">
        <p14:creationId xmlns:p14="http://schemas.microsoft.com/office/powerpoint/2010/main" val="1221839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8A946F04-9742-0271-6DFB-91CF334DAA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2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216E52A0-CB85-41C7-15E8-4CAFDE7CB6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198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9DB87103-F520-C313-3D06-1A71D68A3E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381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1E385E91-D485-1E07-3DBD-66AE055A15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386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F17F7B76-9A0E-E166-8A16-BE337A15251E}"/>
              </a:ext>
            </a:extLst>
          </p:cNvPr>
          <p:cNvSpPr>
            <a:spLocks noGrp="1" noChangeArrowheads="1"/>
          </p:cNvSpPr>
          <p:nvPr>
            <p:ph type="title"/>
          </p:nvPr>
        </p:nvSpPr>
        <p:spPr/>
        <p:txBody>
          <a:bodyPr/>
          <a:lstStyle/>
          <a:p>
            <a:r>
              <a:rPr lang="en-US" altLang="en-US" sz="4000" b="1"/>
              <a:t>? Small Cell Carcinoma</a:t>
            </a:r>
          </a:p>
        </p:txBody>
      </p:sp>
      <p:sp>
        <p:nvSpPr>
          <p:cNvPr id="3" name="Content Placeholder 2">
            <a:extLst>
              <a:ext uri="{FF2B5EF4-FFF2-40B4-BE49-F238E27FC236}">
                <a16:creationId xmlns:a16="http://schemas.microsoft.com/office/drawing/2014/main" id="{F629F31A-80D8-D891-702D-2356C8725979}"/>
              </a:ext>
            </a:extLst>
          </p:cNvPr>
          <p:cNvSpPr>
            <a:spLocks noGrp="1"/>
          </p:cNvSpPr>
          <p:nvPr>
            <p:ph idx="1"/>
          </p:nvPr>
        </p:nvSpPr>
        <p:spPr/>
        <p:txBody>
          <a:bodyPr/>
          <a:lstStyle/>
          <a:p>
            <a:pPr>
              <a:defRPr/>
            </a:pPr>
            <a:r>
              <a:rPr lang="en-US" b="1" dirty="0"/>
              <a:t>Morphology – Small cell carcinoma</a:t>
            </a:r>
          </a:p>
          <a:p>
            <a:pPr>
              <a:defRPr/>
            </a:pPr>
            <a:r>
              <a:rPr lang="en-US" sz="2800" b="1" dirty="0"/>
              <a:t>Synaptophysin</a:t>
            </a:r>
            <a:r>
              <a:rPr lang="en-US" b="1" dirty="0"/>
              <a:t> +</a:t>
            </a:r>
          </a:p>
          <a:p>
            <a:pPr>
              <a:defRPr/>
            </a:pPr>
            <a:r>
              <a:rPr lang="en-US" b="1" dirty="0"/>
              <a:t>Chromogranin +</a:t>
            </a:r>
          </a:p>
          <a:p>
            <a:pPr marL="0" indent="0">
              <a:buFontTx/>
              <a:buNone/>
              <a:defRPr/>
            </a:pPr>
            <a:endParaRPr lang="en-US" b="1" dirty="0"/>
          </a:p>
          <a:p>
            <a:pPr>
              <a:defRPr/>
            </a:pPr>
            <a:r>
              <a:rPr lang="en-US" b="1" dirty="0"/>
              <a:t>PSA+</a:t>
            </a:r>
          </a:p>
        </p:txBody>
      </p:sp>
    </p:spTree>
    <p:extLst>
      <p:ext uri="{BB962C8B-B14F-4D97-AF65-F5344CB8AC3E}">
        <p14:creationId xmlns:p14="http://schemas.microsoft.com/office/powerpoint/2010/main" val="3627416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1BEC9A3-A30C-FEA4-53B5-D10F65CAE22C}"/>
              </a:ext>
            </a:extLst>
          </p:cNvPr>
          <p:cNvSpPr>
            <a:spLocks noGrp="1" noChangeArrowheads="1"/>
          </p:cNvSpPr>
          <p:nvPr>
            <p:ph type="title"/>
          </p:nvPr>
        </p:nvSpPr>
        <p:spPr>
          <a:xfrm>
            <a:off x="381000" y="609600"/>
            <a:ext cx="9134475" cy="1143000"/>
          </a:xfrm>
        </p:spPr>
        <p:txBody>
          <a:bodyPr/>
          <a:lstStyle/>
          <a:p>
            <a:r>
              <a:rPr lang="en-US" altLang="en-US" sz="3600" b="1" dirty="0"/>
              <a:t>Neuroendocrine Differentiation </a:t>
            </a:r>
            <a:br>
              <a:rPr lang="en-US" altLang="en-US" sz="3600" b="1" dirty="0"/>
            </a:br>
            <a:r>
              <a:rPr lang="en-US" altLang="en-US" sz="3600" b="1" dirty="0"/>
              <a:t>in Prostate Cancer</a:t>
            </a:r>
          </a:p>
        </p:txBody>
      </p:sp>
      <p:sp>
        <p:nvSpPr>
          <p:cNvPr id="4099" name="Rectangle 3">
            <a:extLst>
              <a:ext uri="{FF2B5EF4-FFF2-40B4-BE49-F238E27FC236}">
                <a16:creationId xmlns:a16="http://schemas.microsoft.com/office/drawing/2014/main" id="{80BF6363-4FF7-C532-A437-019FA6C9B3E9}"/>
              </a:ext>
            </a:extLst>
          </p:cNvPr>
          <p:cNvSpPr>
            <a:spLocks noGrp="1" noChangeArrowheads="1"/>
          </p:cNvSpPr>
          <p:nvPr>
            <p:ph type="body" idx="1"/>
          </p:nvPr>
        </p:nvSpPr>
        <p:spPr/>
        <p:txBody>
          <a:bodyPr/>
          <a:lstStyle/>
          <a:p>
            <a:r>
              <a:rPr lang="en-US" altLang="en-US" sz="2800" b="1" dirty="0"/>
              <a:t>Almost all usual adenocarcinomas at radical prostatectomy of the prostate will express NE differentiation as evidenced by immunohistochemistry using chromogranin or synaptophysin</a:t>
            </a:r>
          </a:p>
          <a:p>
            <a:endParaRPr lang="en-US" altLang="en-US" sz="28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0DAA4188-B007-76E1-E547-D9058788E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300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948C87C6-48DE-9B3B-452B-4E3E9C017B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709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AB2D8108-6C80-8CFB-B8EE-A6662D307720}"/>
              </a:ext>
            </a:extLst>
          </p:cNvPr>
          <p:cNvSpPr>
            <a:spLocks noGrp="1" noChangeArrowheads="1"/>
          </p:cNvSpPr>
          <p:nvPr>
            <p:ph type="title"/>
          </p:nvPr>
        </p:nvSpPr>
        <p:spPr/>
        <p:txBody>
          <a:bodyPr/>
          <a:lstStyle/>
          <a:p>
            <a:r>
              <a:rPr lang="en-US" altLang="en-US" sz="4000" b="1"/>
              <a:t>? Small Cell Carcinoma</a:t>
            </a:r>
          </a:p>
        </p:txBody>
      </p:sp>
      <p:sp>
        <p:nvSpPr>
          <p:cNvPr id="28675" name="Content Placeholder 2">
            <a:extLst>
              <a:ext uri="{FF2B5EF4-FFF2-40B4-BE49-F238E27FC236}">
                <a16:creationId xmlns:a16="http://schemas.microsoft.com/office/drawing/2014/main" id="{8562F569-1D82-0B8E-629F-00A9B89C4DDB}"/>
              </a:ext>
            </a:extLst>
          </p:cNvPr>
          <p:cNvSpPr>
            <a:spLocks noGrp="1" noChangeArrowheads="1"/>
          </p:cNvSpPr>
          <p:nvPr>
            <p:ph idx="1"/>
          </p:nvPr>
        </p:nvSpPr>
        <p:spPr/>
        <p:txBody>
          <a:bodyPr/>
          <a:lstStyle/>
          <a:p>
            <a:r>
              <a:rPr lang="en-US" altLang="en-US"/>
              <a:t>Morphology – 5+5=10 (not small cell carcinoma)</a:t>
            </a:r>
          </a:p>
          <a:p>
            <a:r>
              <a:rPr lang="en-US" altLang="en-US"/>
              <a:t>PSA – diffuse +</a:t>
            </a:r>
          </a:p>
          <a:p>
            <a:endParaRPr lang="en-US" altLang="en-US"/>
          </a:p>
          <a:p>
            <a:r>
              <a:rPr lang="en-US" altLang="en-US"/>
              <a:t>Chromogranin – diffuse +</a:t>
            </a:r>
          </a:p>
          <a:p>
            <a:r>
              <a:rPr lang="en-US" altLang="en-US"/>
              <a:t>Synaptophysin – diffuse +</a:t>
            </a:r>
          </a:p>
          <a:p>
            <a:r>
              <a:rPr lang="en-US" altLang="en-US"/>
              <a:t>Ki67 – Markedly increased</a:t>
            </a:r>
          </a:p>
        </p:txBody>
      </p:sp>
    </p:spTree>
    <p:extLst>
      <p:ext uri="{BB962C8B-B14F-4D97-AF65-F5344CB8AC3E}">
        <p14:creationId xmlns:p14="http://schemas.microsoft.com/office/powerpoint/2010/main" val="1256590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2CE032C0-76CD-EAE7-4813-00FC776B8B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28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847EE421-7124-CA24-9AB4-C73A352960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846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2CFA0E45-5283-53B9-F1E5-38C068FCE4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096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0ECB2BBB-C51E-7209-D812-05274EA680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389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046E29E6-8098-A616-D4F3-170B2C35A7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66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146BDF3F-7A08-6D1F-D5F9-775CC67731EE}"/>
              </a:ext>
            </a:extLst>
          </p:cNvPr>
          <p:cNvSpPr>
            <a:spLocks noGrp="1" noChangeArrowheads="1"/>
          </p:cNvSpPr>
          <p:nvPr>
            <p:ph type="title"/>
          </p:nvPr>
        </p:nvSpPr>
        <p:spPr/>
        <p:txBody>
          <a:bodyPr/>
          <a:lstStyle/>
          <a:p>
            <a:r>
              <a:rPr lang="en-US" altLang="pt-BR" b="1" dirty="0"/>
              <a:t>Example of a Diagnosis on an Overlap Case</a:t>
            </a:r>
            <a:endParaRPr lang="en-US" altLang="pt-BR" dirty="0"/>
          </a:p>
        </p:txBody>
      </p:sp>
      <p:sp>
        <p:nvSpPr>
          <p:cNvPr id="3" name="Content Placeholder 2">
            <a:extLst>
              <a:ext uri="{FF2B5EF4-FFF2-40B4-BE49-F238E27FC236}">
                <a16:creationId xmlns:a16="http://schemas.microsoft.com/office/drawing/2014/main" id="{B596B814-87C0-13BD-F499-C49C0324FB79}"/>
              </a:ext>
            </a:extLst>
          </p:cNvPr>
          <p:cNvSpPr>
            <a:spLocks noGrp="1"/>
          </p:cNvSpPr>
          <p:nvPr>
            <p:ph idx="1"/>
          </p:nvPr>
        </p:nvSpPr>
        <p:spPr/>
        <p:txBody>
          <a:bodyPr/>
          <a:lstStyle/>
          <a:p>
            <a:pPr>
              <a:spcBef>
                <a:spcPts val="0"/>
              </a:spcBef>
              <a:spcAft>
                <a:spcPts val="0"/>
              </a:spcAft>
              <a:defRPr/>
            </a:pPr>
            <a:r>
              <a:rPr lang="en-US" sz="2400" b="1" dirty="0">
                <a:ea typeface="Calibri" panose="020F0502020204030204" pitchFamily="34" charset="0"/>
                <a:cs typeface="Times New Roman" panose="02020603050405020304" pitchFamily="18" charset="0"/>
              </a:rPr>
              <a:t>Morphology in between usual prostate adenocarcinoma and small cell carcinoma.</a:t>
            </a:r>
          </a:p>
          <a:p>
            <a:pPr marL="0" indent="0">
              <a:spcBef>
                <a:spcPts val="0"/>
              </a:spcBef>
              <a:spcAft>
                <a:spcPts val="0"/>
              </a:spcAft>
              <a:buFontTx/>
              <a:buNone/>
              <a:defRPr/>
            </a:pPr>
            <a:endParaRPr lang="en-US" sz="2400" b="1" dirty="0">
              <a:ea typeface="Calibri" panose="020F0502020204030204" pitchFamily="34" charset="0"/>
              <a:cs typeface="Times New Roman" panose="02020603050405020304" pitchFamily="18" charset="0"/>
            </a:endParaRPr>
          </a:p>
          <a:p>
            <a:pPr>
              <a:spcBef>
                <a:spcPts val="0"/>
              </a:spcBef>
              <a:spcAft>
                <a:spcPts val="0"/>
              </a:spcAft>
              <a:defRPr/>
            </a:pPr>
            <a:r>
              <a:rPr lang="en-US" sz="2400" b="1" dirty="0">
                <a:ea typeface="Calibri" panose="020F0502020204030204" pitchFamily="34" charset="0"/>
                <a:cs typeface="Times New Roman" panose="02020603050405020304" pitchFamily="18" charset="0"/>
              </a:rPr>
              <a:t>Diffuse NKX3.1 positivity </a:t>
            </a:r>
          </a:p>
          <a:p>
            <a:pPr>
              <a:spcBef>
                <a:spcPts val="0"/>
              </a:spcBef>
              <a:spcAft>
                <a:spcPts val="0"/>
              </a:spcAft>
              <a:defRPr/>
            </a:pPr>
            <a:endParaRPr lang="en-US" sz="2400" b="1" dirty="0">
              <a:ea typeface="Calibri" panose="020F0502020204030204" pitchFamily="34" charset="0"/>
              <a:cs typeface="Times New Roman" panose="02020603050405020304" pitchFamily="18" charset="0"/>
            </a:endParaRPr>
          </a:p>
          <a:p>
            <a:pPr>
              <a:spcBef>
                <a:spcPts val="0"/>
              </a:spcBef>
              <a:spcAft>
                <a:spcPts val="0"/>
              </a:spcAft>
              <a:defRPr/>
            </a:pPr>
            <a:r>
              <a:rPr lang="en-US" sz="2400" b="1" dirty="0">
                <a:ea typeface="Calibri" panose="020F0502020204030204" pitchFamily="34" charset="0"/>
                <a:cs typeface="Times New Roman" panose="02020603050405020304" pitchFamily="18" charset="0"/>
              </a:rPr>
              <a:t>Diffuse synaptophysin staining</a:t>
            </a:r>
          </a:p>
          <a:p>
            <a:pPr>
              <a:spcBef>
                <a:spcPts val="0"/>
              </a:spcBef>
              <a:spcAft>
                <a:spcPts val="0"/>
              </a:spcAft>
              <a:defRPr/>
            </a:pPr>
            <a:endParaRPr lang="en-US" sz="2400" b="1" dirty="0">
              <a:ea typeface="Calibri" panose="020F0502020204030204" pitchFamily="34" charset="0"/>
              <a:cs typeface="Times New Roman" panose="02020603050405020304" pitchFamily="18" charset="0"/>
            </a:endParaRPr>
          </a:p>
          <a:p>
            <a:pPr>
              <a:spcBef>
                <a:spcPts val="0"/>
              </a:spcBef>
              <a:spcAft>
                <a:spcPts val="0"/>
              </a:spcAft>
              <a:defRPr/>
            </a:pPr>
            <a:r>
              <a:rPr lang="en-US" sz="2400" b="1" dirty="0">
                <a:ea typeface="Calibri" panose="020F0502020204030204" pitchFamily="34" charset="0"/>
                <a:cs typeface="Times New Roman" panose="02020603050405020304" pitchFamily="18" charset="0"/>
              </a:rPr>
              <a:t>Loss of Rb </a:t>
            </a:r>
          </a:p>
          <a:p>
            <a:pPr>
              <a:spcBef>
                <a:spcPts val="0"/>
              </a:spcBef>
              <a:spcAft>
                <a:spcPts val="0"/>
              </a:spcAft>
              <a:defRPr/>
            </a:pPr>
            <a:endParaRPr lang="en-US" sz="2400" b="1" dirty="0">
              <a:ea typeface="Calibri" panose="020F0502020204030204" pitchFamily="34" charset="0"/>
              <a:cs typeface="Times New Roman" panose="02020603050405020304" pitchFamily="18" charset="0"/>
            </a:endParaRPr>
          </a:p>
          <a:p>
            <a:pPr>
              <a:spcBef>
                <a:spcPts val="0"/>
              </a:spcBef>
              <a:spcAft>
                <a:spcPts val="0"/>
              </a:spcAft>
              <a:defRPr/>
            </a:pPr>
            <a:r>
              <a:rPr lang="en-US" sz="2400" b="1" dirty="0">
                <a:ea typeface="Calibri" panose="020F0502020204030204" pitchFamily="34" charset="0"/>
                <a:cs typeface="Times New Roman" panose="02020603050405020304" pitchFamily="18" charset="0"/>
              </a:rPr>
              <a:t>Ki67 of over 70%</a:t>
            </a:r>
            <a:endParaRPr lang="en-US" sz="2400" b="1" dirty="0">
              <a:cs typeface="Times New Roman" panose="02020603050405020304" pitchFamily="18" charset="0"/>
            </a:endParaRPr>
          </a:p>
        </p:txBody>
      </p:sp>
    </p:spTree>
    <p:extLst>
      <p:ext uri="{BB962C8B-B14F-4D97-AF65-F5344CB8AC3E}">
        <p14:creationId xmlns:p14="http://schemas.microsoft.com/office/powerpoint/2010/main" val="4018843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146BDF3F-7A08-6D1F-D5F9-775CC67731EE}"/>
              </a:ext>
            </a:extLst>
          </p:cNvPr>
          <p:cNvSpPr>
            <a:spLocks noGrp="1" noChangeArrowheads="1"/>
          </p:cNvSpPr>
          <p:nvPr>
            <p:ph type="title"/>
          </p:nvPr>
        </p:nvSpPr>
        <p:spPr/>
        <p:txBody>
          <a:bodyPr/>
          <a:lstStyle/>
          <a:p>
            <a:r>
              <a:rPr lang="en-US" altLang="pt-BR" b="1" dirty="0"/>
              <a:t>Comment on the Case</a:t>
            </a:r>
            <a:endParaRPr lang="en-US" altLang="pt-BR" dirty="0"/>
          </a:p>
        </p:txBody>
      </p:sp>
      <p:sp>
        <p:nvSpPr>
          <p:cNvPr id="3" name="Content Placeholder 2">
            <a:extLst>
              <a:ext uri="{FF2B5EF4-FFF2-40B4-BE49-F238E27FC236}">
                <a16:creationId xmlns:a16="http://schemas.microsoft.com/office/drawing/2014/main" id="{B596B814-87C0-13BD-F499-C49C0324FB79}"/>
              </a:ext>
            </a:extLst>
          </p:cNvPr>
          <p:cNvSpPr>
            <a:spLocks noGrp="1"/>
          </p:cNvSpPr>
          <p:nvPr>
            <p:ph idx="1"/>
          </p:nvPr>
        </p:nvSpPr>
        <p:spPr/>
        <p:txBody>
          <a:bodyPr/>
          <a:lstStyle/>
          <a:p>
            <a:pPr marL="0" indent="0">
              <a:spcBef>
                <a:spcPts val="0"/>
              </a:spcBef>
              <a:spcAft>
                <a:spcPts val="0"/>
              </a:spcAft>
              <a:buFontTx/>
              <a:buNone/>
              <a:defRPr/>
            </a:pPr>
            <a:r>
              <a:rPr lang="en-US" sz="2400" b="1" dirty="0">
                <a:ea typeface="Calibri" panose="020F0502020204030204" pitchFamily="34" charset="0"/>
                <a:cs typeface="Times New Roman" panose="02020603050405020304" pitchFamily="18" charset="0"/>
              </a:rPr>
              <a:t>NOTE:  Diffuse NKX3.1 positivity rules out a diagnosis of small cell carcinoma.  However, diffuse synaptophysin staining, along with loss of Rb with a Ki67 of over 70%, raise the possibility of this tumor showing transdifferentiation to a high-grade neuroendocrine carcinoma. </a:t>
            </a:r>
          </a:p>
          <a:p>
            <a:pPr marL="0">
              <a:spcBef>
                <a:spcPts val="0"/>
              </a:spcBef>
              <a:spcAft>
                <a:spcPts val="0"/>
              </a:spcAft>
              <a:defRPr/>
            </a:pPr>
            <a:endParaRPr lang="en-US" sz="2400" b="1" dirty="0">
              <a:ea typeface="Calibri" panose="020F0502020204030204" pitchFamily="34" charset="0"/>
              <a:cs typeface="Times New Roman" panose="02020603050405020304" pitchFamily="18" charset="0"/>
            </a:endParaRPr>
          </a:p>
          <a:p>
            <a:pPr marL="0" indent="0">
              <a:spcBef>
                <a:spcPts val="0"/>
              </a:spcBef>
              <a:spcAft>
                <a:spcPts val="0"/>
              </a:spcAft>
              <a:buFontTx/>
              <a:buNone/>
              <a:defRPr/>
            </a:pPr>
            <a:r>
              <a:rPr lang="en-US" sz="2400" b="1" dirty="0">
                <a:ea typeface="Calibri" panose="020F0502020204030204" pitchFamily="34" charset="0"/>
                <a:cs typeface="Times New Roman" panose="02020603050405020304" pitchFamily="18" charset="0"/>
              </a:rPr>
              <a:t>Initially, this patient should be treated for conventional adenocarcinoma of the prostate.  However, if the tumor does not respond, consideration should be given to treating the patient for small cell carcinoma.</a:t>
            </a:r>
          </a:p>
          <a:p>
            <a:pPr>
              <a:defRPr/>
            </a:pPr>
            <a:endParaRPr lang="en-US" sz="2400" b="1" dirty="0">
              <a:cs typeface="Times New Roman" panose="02020603050405020304" pitchFamily="18" charset="0"/>
            </a:endParaRPr>
          </a:p>
        </p:txBody>
      </p:sp>
    </p:spTree>
    <p:extLst>
      <p:ext uri="{BB962C8B-B14F-4D97-AF65-F5344CB8AC3E}">
        <p14:creationId xmlns:p14="http://schemas.microsoft.com/office/powerpoint/2010/main" val="212826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C91D8D47-CC08-CD6F-6BFF-3B9AAE1E59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9FD8978F-CD60-68E3-373D-7DA6EF94DB7D}"/>
              </a:ext>
            </a:extLst>
          </p:cNvPr>
          <p:cNvSpPr>
            <a:spLocks noGrp="1" noChangeArrowheads="1"/>
          </p:cNvSpPr>
          <p:nvPr>
            <p:ph type="title"/>
          </p:nvPr>
        </p:nvSpPr>
        <p:spPr>
          <a:xfrm>
            <a:off x="342900" y="609600"/>
            <a:ext cx="9172575" cy="1143000"/>
          </a:xfrm>
        </p:spPr>
        <p:txBody>
          <a:bodyPr/>
          <a:lstStyle/>
          <a:p>
            <a:r>
              <a:rPr lang="en-US" altLang="en-US" sz="4000" b="1"/>
              <a:t>Misdiagnosis of Small Cell Carcinoma</a:t>
            </a:r>
          </a:p>
        </p:txBody>
      </p:sp>
      <p:sp>
        <p:nvSpPr>
          <p:cNvPr id="3" name="Content Placeholder 2">
            <a:extLst>
              <a:ext uri="{FF2B5EF4-FFF2-40B4-BE49-F238E27FC236}">
                <a16:creationId xmlns:a16="http://schemas.microsoft.com/office/drawing/2014/main" id="{F1D488F3-9E89-B7C1-378B-CA8BABF6342E}"/>
              </a:ext>
            </a:extLst>
          </p:cNvPr>
          <p:cNvSpPr>
            <a:spLocks noGrp="1"/>
          </p:cNvSpPr>
          <p:nvPr>
            <p:ph idx="1"/>
          </p:nvPr>
        </p:nvSpPr>
        <p:spPr/>
        <p:txBody>
          <a:bodyPr/>
          <a:lstStyle/>
          <a:p>
            <a:pPr>
              <a:defRPr/>
            </a:pPr>
            <a:r>
              <a:rPr lang="en-US" sz="2800" b="1" dirty="0"/>
              <a:t>Usual prostate adenocarcinoma has numerous neuroendocrine (NE) cells if stained with NE markers (</a:t>
            </a:r>
            <a:r>
              <a:rPr lang="en-US" sz="2800" b="1" dirty="0" err="1"/>
              <a:t>synaptophysin</a:t>
            </a:r>
            <a:r>
              <a:rPr lang="en-US" sz="2800" b="1" dirty="0"/>
              <a:t>, chromogranin) which has no prognostic or treatment ramifications. </a:t>
            </a:r>
          </a:p>
          <a:p>
            <a:pPr>
              <a:defRPr/>
            </a:pPr>
            <a:endParaRPr lang="en-US" sz="2800" b="1" dirty="0"/>
          </a:p>
          <a:p>
            <a:pPr>
              <a:defRPr/>
            </a:pPr>
            <a:r>
              <a:rPr lang="en-US" sz="2800" b="1" dirty="0"/>
              <a:t>Not uncommon for Gleason score 5+5=10 to be misdiagnosed as small cell carcinoma if stains for NE markers are done. </a:t>
            </a:r>
          </a:p>
          <a:p>
            <a:pPr>
              <a:defRPr/>
            </a:pPr>
            <a:endParaRPr lang="en-US" sz="2800" b="1" dirty="0"/>
          </a:p>
          <a:p>
            <a:pPr marL="0" indent="0">
              <a:buFontTx/>
              <a:buNone/>
              <a:defRPr/>
            </a:pPr>
            <a:endParaRPr lang="en-US" sz="2800" b="1" dirty="0"/>
          </a:p>
        </p:txBody>
      </p:sp>
    </p:spTree>
    <p:extLst>
      <p:ext uri="{BB962C8B-B14F-4D97-AF65-F5344CB8AC3E}">
        <p14:creationId xmlns:p14="http://schemas.microsoft.com/office/powerpoint/2010/main" val="908433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35495295-BF6E-B844-871E-C6D361E055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0248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421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a:extLst>
              <a:ext uri="{FF2B5EF4-FFF2-40B4-BE49-F238E27FC236}">
                <a16:creationId xmlns:a16="http://schemas.microsoft.com/office/drawing/2014/main" id="{53AF497D-5719-3D1B-C25C-3A222F61C6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076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3101A2C3-14EC-239B-E4DD-3CDDA779A9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564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0C336EA0-501E-C323-AEE5-0AA5C2E8C5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511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7B4178E2-5F0F-E946-2705-900F243545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095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C8F6D0-DB65-19D4-F248-7CAFF188A640}"/>
              </a:ext>
            </a:extLst>
          </p:cNvPr>
          <p:cNvSpPr>
            <a:spLocks noGrp="1"/>
          </p:cNvSpPr>
          <p:nvPr>
            <p:ph idx="1"/>
          </p:nvPr>
        </p:nvSpPr>
        <p:spPr/>
        <p:txBody>
          <a:bodyPr/>
          <a:lstStyle/>
          <a:p>
            <a:pPr marL="0" indent="0">
              <a:buFontTx/>
              <a:buNone/>
              <a:defRPr/>
            </a:pPr>
            <a:r>
              <a:rPr lang="en-US" sz="2800" b="1" dirty="0"/>
              <a:t>NOTE: There is no evidence of small cell carcinoma based on the tumor's morphology. The presence of neuroendocrine differentiation on the immunohistochemical stains provided is not specific and can be seen in usual prostate adenocarcinoma without any prognostic significance.</a:t>
            </a:r>
          </a:p>
          <a:p>
            <a:pPr>
              <a:defRPr/>
            </a:pPr>
            <a:endParaRPr lang="en-US" dirty="0"/>
          </a:p>
        </p:txBody>
      </p:sp>
    </p:spTree>
    <p:extLst>
      <p:ext uri="{BB962C8B-B14F-4D97-AF65-F5344CB8AC3E}">
        <p14:creationId xmlns:p14="http://schemas.microsoft.com/office/powerpoint/2010/main" val="3378356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BA47E-A930-6DEB-DE43-AFA23F5C049E}"/>
              </a:ext>
            </a:extLst>
          </p:cNvPr>
          <p:cNvSpPr>
            <a:spLocks noGrp="1"/>
          </p:cNvSpPr>
          <p:nvPr>
            <p:ph type="title"/>
          </p:nvPr>
        </p:nvSpPr>
        <p:spPr/>
        <p:txBody>
          <a:bodyPr/>
          <a:lstStyle/>
          <a:p>
            <a:pPr>
              <a:defRPr/>
            </a:pPr>
            <a:r>
              <a:rPr lang="en-US" sz="3375" b="1" dirty="0"/>
              <a:t>Misdiagnosis of Small Cell Carcinoma: </a:t>
            </a:r>
            <a:br>
              <a:rPr lang="en-US" sz="3375" b="1" dirty="0"/>
            </a:br>
            <a:r>
              <a:rPr lang="en-US" sz="3375" b="1" dirty="0"/>
              <a:t>Adult Rhabdomyosarcoma </a:t>
            </a:r>
          </a:p>
        </p:txBody>
      </p:sp>
      <p:sp>
        <p:nvSpPr>
          <p:cNvPr id="38915" name="Content Placeholder 2">
            <a:extLst>
              <a:ext uri="{FF2B5EF4-FFF2-40B4-BE49-F238E27FC236}">
                <a16:creationId xmlns:a16="http://schemas.microsoft.com/office/drawing/2014/main" id="{5C596F6E-8D1A-298F-61A7-982979866932}"/>
              </a:ext>
            </a:extLst>
          </p:cNvPr>
          <p:cNvSpPr>
            <a:spLocks noGrp="1" noChangeArrowheads="1"/>
          </p:cNvSpPr>
          <p:nvPr>
            <p:ph idx="1"/>
          </p:nvPr>
        </p:nvSpPr>
        <p:spPr/>
        <p:txBody>
          <a:bodyPr/>
          <a:lstStyle/>
          <a:p>
            <a:r>
              <a:rPr lang="en-US" altLang="en-US" sz="2800" b="1" dirty="0"/>
              <a:t>Rare rhabdomyosarcomas seen in adults.</a:t>
            </a:r>
          </a:p>
          <a:p>
            <a:endParaRPr lang="en-US" altLang="en-US" sz="2800" b="1" dirty="0"/>
          </a:p>
          <a:p>
            <a:r>
              <a:rPr lang="en-US" altLang="en-US" sz="2800" b="1" dirty="0"/>
              <a:t>May have overlap with small cell carcinoma. </a:t>
            </a:r>
          </a:p>
          <a:p>
            <a:endParaRPr lang="en-US" altLang="en-US" sz="2800" b="1" dirty="0"/>
          </a:p>
          <a:p>
            <a:r>
              <a:rPr lang="en-US" altLang="en-US" sz="2800" b="1" dirty="0"/>
              <a:t>Synaptophysin positivity can be misleading so important to rule out muscle tumor with </a:t>
            </a:r>
            <a:r>
              <a:rPr lang="en-US" altLang="en-US" sz="2800" b="1" dirty="0" err="1"/>
              <a:t>desmin</a:t>
            </a:r>
            <a:r>
              <a:rPr lang="en-US" altLang="en-US" sz="2800" b="1" dirty="0"/>
              <a:t> and </a:t>
            </a:r>
            <a:r>
              <a:rPr lang="en-US" altLang="en-US" sz="2800" b="1" dirty="0" err="1"/>
              <a:t>myogenin</a:t>
            </a:r>
            <a:r>
              <a:rPr lang="en-US" altLang="en-US" sz="2800" b="1" dirty="0"/>
              <a:t>. </a:t>
            </a:r>
          </a:p>
          <a:p>
            <a:endParaRPr lang="en-US" altLang="en-US" sz="2800" b="1" dirty="0"/>
          </a:p>
          <a:p>
            <a:pPr marL="0" indent="0">
              <a:buNone/>
            </a:pPr>
            <a:endParaRPr lang="en-US" altLang="en-US" sz="28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0988AA5C-8F20-D23D-BFA1-037C08079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CD761CAF-EEEA-4A69-894B-5B8F2A5C7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50D8C135-8F81-4F2C-78E9-7DCCCF5E01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0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3887B1AE-5924-EB9F-EEBB-C90E542ED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F105283E-26C6-707B-07C6-225B5F0EE152}"/>
              </a:ext>
            </a:extLst>
          </p:cNvPr>
          <p:cNvSpPr>
            <a:spLocks noGrp="1" noChangeArrowheads="1"/>
          </p:cNvSpPr>
          <p:nvPr>
            <p:ph type="title"/>
          </p:nvPr>
        </p:nvSpPr>
        <p:spPr/>
        <p:txBody>
          <a:bodyPr/>
          <a:lstStyle/>
          <a:p>
            <a:r>
              <a:rPr lang="en-US" altLang="en-US" sz="4000" b="1"/>
              <a:t>Large Cell Neuroendocrine Carcinoma</a:t>
            </a:r>
          </a:p>
        </p:txBody>
      </p:sp>
      <p:sp>
        <p:nvSpPr>
          <p:cNvPr id="34819" name="Content Placeholder 2">
            <a:extLst>
              <a:ext uri="{FF2B5EF4-FFF2-40B4-BE49-F238E27FC236}">
                <a16:creationId xmlns:a16="http://schemas.microsoft.com/office/drawing/2014/main" id="{BFBF8005-64C7-FBB3-2671-806C565AD6F7}"/>
              </a:ext>
            </a:extLst>
          </p:cNvPr>
          <p:cNvSpPr>
            <a:spLocks noGrp="1" noChangeArrowheads="1"/>
          </p:cNvSpPr>
          <p:nvPr>
            <p:ph idx="1"/>
          </p:nvPr>
        </p:nvSpPr>
        <p:spPr>
          <a:xfrm>
            <a:off x="342900" y="1981200"/>
            <a:ext cx="9172575" cy="4114800"/>
          </a:xfrm>
        </p:spPr>
        <p:txBody>
          <a:bodyPr/>
          <a:lstStyle/>
          <a:p>
            <a:r>
              <a:rPr lang="en-US" altLang="en-US" sz="2800" b="1" dirty="0"/>
              <a:t>Sheets of cells with large nuclei with prominent nucleoli</a:t>
            </a:r>
          </a:p>
          <a:p>
            <a:r>
              <a:rPr lang="en-US" altLang="en-US" sz="2800" b="1" dirty="0"/>
              <a:t>Most cases admixed with usual prostate adenocarcinoma</a:t>
            </a:r>
          </a:p>
          <a:p>
            <a:r>
              <a:rPr lang="en-US" altLang="en-US" sz="2800" b="1" dirty="0"/>
              <a:t>Strong staining for NE markers</a:t>
            </a:r>
          </a:p>
          <a:p>
            <a:r>
              <a:rPr lang="en-US" altLang="en-US" sz="2800" b="1" dirty="0"/>
              <a:t>Focal prostate markers</a:t>
            </a:r>
          </a:p>
          <a:p>
            <a:r>
              <a:rPr lang="en-US" altLang="en-US" sz="2800" b="1" dirty="0"/>
              <a:t>Ki67 &gt;50%</a:t>
            </a:r>
          </a:p>
          <a:p>
            <a:r>
              <a:rPr lang="en-US" altLang="en-US" sz="2800" b="1" dirty="0"/>
              <a:t>Loss AR</a:t>
            </a:r>
          </a:p>
          <a:p>
            <a:r>
              <a:rPr lang="en-US" altLang="en-US" sz="2800" b="1" dirty="0"/>
              <a:t>All dead of disease with widespread </a:t>
            </a:r>
            <a:r>
              <a:rPr lang="en-US" altLang="en-US" sz="2800" b="1" dirty="0" err="1"/>
              <a:t>mets</a:t>
            </a:r>
            <a:r>
              <a:rPr lang="en-US" altLang="en-US" sz="2800" b="1" dirty="0"/>
              <a:t>. (mean survival 7 months)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89CB8F08-556F-2BA3-DBCF-C7EDBB5AA7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F06A7C56-0E7F-39D4-1618-44BE0C2909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9F7EA224-0940-0B40-4D51-9FFAC1F07CD2}"/>
              </a:ext>
            </a:extLst>
          </p:cNvPr>
          <p:cNvSpPr>
            <a:spLocks noGrp="1" noChangeArrowheads="1"/>
          </p:cNvSpPr>
          <p:nvPr>
            <p:ph type="title"/>
          </p:nvPr>
        </p:nvSpPr>
        <p:spPr/>
        <p:txBody>
          <a:bodyPr/>
          <a:lstStyle/>
          <a:p>
            <a:r>
              <a:rPr lang="en-US" altLang="en-US" sz="4000"/>
              <a:t>IHC</a:t>
            </a:r>
          </a:p>
        </p:txBody>
      </p:sp>
      <p:sp>
        <p:nvSpPr>
          <p:cNvPr id="37891" name="Content Placeholder 2">
            <a:extLst>
              <a:ext uri="{FF2B5EF4-FFF2-40B4-BE49-F238E27FC236}">
                <a16:creationId xmlns:a16="http://schemas.microsoft.com/office/drawing/2014/main" id="{0CA673C8-7445-27B4-0CC6-79CFC1E3770A}"/>
              </a:ext>
            </a:extLst>
          </p:cNvPr>
          <p:cNvSpPr>
            <a:spLocks noGrp="1" noChangeArrowheads="1"/>
          </p:cNvSpPr>
          <p:nvPr>
            <p:ph idx="1"/>
          </p:nvPr>
        </p:nvSpPr>
        <p:spPr/>
        <p:txBody>
          <a:bodyPr/>
          <a:lstStyle/>
          <a:p>
            <a:r>
              <a:rPr lang="en-US" altLang="en-US" sz="2800" b="1" dirty="0"/>
              <a:t>Synaptophysin – diffuse +</a:t>
            </a:r>
          </a:p>
          <a:p>
            <a:r>
              <a:rPr lang="en-US" altLang="en-US" sz="2800" b="1" dirty="0"/>
              <a:t>Chromogranin – diffuse +</a:t>
            </a:r>
          </a:p>
          <a:p>
            <a:endParaRPr lang="en-US" altLang="en-US" sz="2800" b="1" dirty="0"/>
          </a:p>
          <a:p>
            <a:r>
              <a:rPr lang="en-US" altLang="en-US" sz="2800" b="1" dirty="0"/>
              <a:t>Negative or at most focal prostate-specific markers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a:extLst>
              <a:ext uri="{FF2B5EF4-FFF2-40B4-BE49-F238E27FC236}">
                <a16:creationId xmlns:a16="http://schemas.microsoft.com/office/drawing/2014/main" id="{A5A9FF86-1609-9F21-E160-92D50EA927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905000"/>
            <a:ext cx="100584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2">
            <a:extLst>
              <a:ext uri="{FF2B5EF4-FFF2-40B4-BE49-F238E27FC236}">
                <a16:creationId xmlns:a16="http://schemas.microsoft.com/office/drawing/2014/main" id="{978C3125-AFCF-E5CC-4CDC-561290920953}"/>
              </a:ext>
            </a:extLst>
          </p:cNvPr>
          <p:cNvSpPr txBox="1">
            <a:spLocks noChangeArrowheads="1"/>
          </p:cNvSpPr>
          <p:nvPr/>
        </p:nvSpPr>
        <p:spPr bwMode="auto">
          <a:xfrm>
            <a:off x="3619500" y="5562600"/>
            <a:ext cx="332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t>19: 3621-30, 2013</a:t>
            </a:r>
          </a:p>
        </p:txBody>
      </p:sp>
      <p:sp>
        <p:nvSpPr>
          <p:cNvPr id="53252" name="TextBox 1">
            <a:extLst>
              <a:ext uri="{FF2B5EF4-FFF2-40B4-BE49-F238E27FC236}">
                <a16:creationId xmlns:a16="http://schemas.microsoft.com/office/drawing/2014/main" id="{3230A75F-B1E9-66DD-F2ED-4050656E064B}"/>
              </a:ext>
            </a:extLst>
          </p:cNvPr>
          <p:cNvSpPr txBox="1">
            <a:spLocks noChangeArrowheads="1"/>
          </p:cNvSpPr>
          <p:nvPr/>
        </p:nvSpPr>
        <p:spPr bwMode="auto">
          <a:xfrm>
            <a:off x="2171700" y="685800"/>
            <a:ext cx="6689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t>? Small Cell Carcinoma Defined Clinically</a:t>
            </a:r>
          </a:p>
        </p:txBody>
      </p:sp>
    </p:spTree>
    <p:extLst>
      <p:ext uri="{BB962C8B-B14F-4D97-AF65-F5344CB8AC3E}">
        <p14:creationId xmlns:p14="http://schemas.microsoft.com/office/powerpoint/2010/main" val="818287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C36E1A9E-ADF0-7022-5F3D-6BD51AA298F0}"/>
              </a:ext>
            </a:extLst>
          </p:cNvPr>
          <p:cNvSpPr>
            <a:spLocks noGrp="1" noChangeArrowheads="1"/>
          </p:cNvSpPr>
          <p:nvPr>
            <p:ph type="title"/>
          </p:nvPr>
        </p:nvSpPr>
        <p:spPr>
          <a:xfrm>
            <a:off x="769938" y="304800"/>
            <a:ext cx="8743950" cy="1143000"/>
          </a:xfrm>
        </p:spPr>
        <p:txBody>
          <a:bodyPr/>
          <a:lstStyle/>
          <a:p>
            <a:r>
              <a:rPr lang="en-US" altLang="en-US" sz="4000" b="1" dirty="0"/>
              <a:t>Clinical Small Cell Carcinoma</a:t>
            </a:r>
            <a:br>
              <a:rPr lang="en-US" altLang="en-US" sz="4000" b="1" dirty="0"/>
            </a:br>
            <a:r>
              <a:rPr lang="en-US" altLang="en-US" sz="4000" b="1" dirty="0"/>
              <a:t> (1 of the Following Criteria)</a:t>
            </a:r>
          </a:p>
        </p:txBody>
      </p:sp>
      <p:sp>
        <p:nvSpPr>
          <p:cNvPr id="54275" name="Content Placeholder 2">
            <a:extLst>
              <a:ext uri="{FF2B5EF4-FFF2-40B4-BE49-F238E27FC236}">
                <a16:creationId xmlns:a16="http://schemas.microsoft.com/office/drawing/2014/main" id="{42354A22-2782-E4B3-31C1-CAAC8E8A2993}"/>
              </a:ext>
            </a:extLst>
          </p:cNvPr>
          <p:cNvSpPr>
            <a:spLocks noGrp="1" noChangeArrowheads="1"/>
          </p:cNvSpPr>
          <p:nvPr>
            <p:ph idx="1"/>
          </p:nvPr>
        </p:nvSpPr>
        <p:spPr>
          <a:xfrm>
            <a:off x="188913" y="1524000"/>
            <a:ext cx="9906000" cy="4114800"/>
          </a:xfrm>
        </p:spPr>
        <p:txBody>
          <a:bodyPr/>
          <a:lstStyle/>
          <a:p>
            <a:pPr marL="0" indent="0">
              <a:buNone/>
            </a:pPr>
            <a:endParaRPr lang="en-US" altLang="en-US" sz="2400" b="1" dirty="0"/>
          </a:p>
          <a:p>
            <a:r>
              <a:rPr lang="en-US" altLang="en-US" sz="2400" b="1" dirty="0"/>
              <a:t>Exclusively visceral metastases. </a:t>
            </a:r>
          </a:p>
          <a:p>
            <a:endParaRPr lang="en-US" altLang="en-US" sz="2400" b="1" dirty="0"/>
          </a:p>
          <a:p>
            <a:r>
              <a:rPr lang="en-US" altLang="en-US" sz="2400" b="1" dirty="0"/>
              <a:t>Radiographically predominant lytic bone metastases. </a:t>
            </a:r>
          </a:p>
          <a:p>
            <a:endParaRPr lang="en-US" altLang="en-US" sz="2400" b="1" dirty="0"/>
          </a:p>
          <a:p>
            <a:r>
              <a:rPr lang="en-US" altLang="en-US" sz="2400" b="1" dirty="0"/>
              <a:t>Bulky (5 cm) lymphadenopathy in prostate/pelvis. </a:t>
            </a:r>
          </a:p>
          <a:p>
            <a:endParaRPr lang="en-US" altLang="en-US" sz="2400" b="1" dirty="0"/>
          </a:p>
          <a:p>
            <a:r>
              <a:rPr lang="en-US" altLang="en-US" sz="2400" b="1" dirty="0"/>
              <a:t>Low PSA (</a:t>
            </a:r>
            <a:r>
              <a:rPr lang="en-US" altLang="en-US" sz="2400" b="1" u="sng" dirty="0"/>
              <a:t>&lt;</a:t>
            </a:r>
            <a:r>
              <a:rPr lang="en-US" altLang="en-US" sz="2400" b="1" dirty="0"/>
              <a:t>10 ng/mL) at initial presentation (before ADT or at symptomatic progression in the castrate setting) plus high volume (</a:t>
            </a:r>
            <a:r>
              <a:rPr lang="en-US" altLang="en-US" sz="2400" b="1" u="sng" dirty="0"/>
              <a:t>&gt;</a:t>
            </a:r>
            <a:r>
              <a:rPr lang="en-US" altLang="en-US" sz="2400" b="1" dirty="0"/>
              <a:t>20) bone metastases. </a:t>
            </a:r>
          </a:p>
        </p:txBody>
      </p:sp>
    </p:spTree>
    <p:extLst>
      <p:ext uri="{BB962C8B-B14F-4D97-AF65-F5344CB8AC3E}">
        <p14:creationId xmlns:p14="http://schemas.microsoft.com/office/powerpoint/2010/main" val="3478879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41F64752-6DD2-A74C-AB8F-1941FFB36E1A}"/>
              </a:ext>
            </a:extLst>
          </p:cNvPr>
          <p:cNvSpPr>
            <a:spLocks noGrp="1" noChangeArrowheads="1"/>
          </p:cNvSpPr>
          <p:nvPr>
            <p:ph type="title"/>
          </p:nvPr>
        </p:nvSpPr>
        <p:spPr>
          <a:xfrm>
            <a:off x="769938" y="76200"/>
            <a:ext cx="8743950" cy="1143000"/>
          </a:xfrm>
        </p:spPr>
        <p:txBody>
          <a:bodyPr/>
          <a:lstStyle/>
          <a:p>
            <a:r>
              <a:rPr lang="en-US" altLang="en-US" sz="4000" b="1" dirty="0"/>
              <a:t>Clinical Small Cell Carcinoma</a:t>
            </a:r>
          </a:p>
        </p:txBody>
      </p:sp>
      <p:sp>
        <p:nvSpPr>
          <p:cNvPr id="55299" name="Content Placeholder 2">
            <a:extLst>
              <a:ext uri="{FF2B5EF4-FFF2-40B4-BE49-F238E27FC236}">
                <a16:creationId xmlns:a16="http://schemas.microsoft.com/office/drawing/2014/main" id="{D22608FF-80E5-1D16-BA04-BD115E8E74BC}"/>
              </a:ext>
            </a:extLst>
          </p:cNvPr>
          <p:cNvSpPr>
            <a:spLocks noGrp="1" noChangeArrowheads="1"/>
          </p:cNvSpPr>
          <p:nvPr>
            <p:ph idx="1"/>
          </p:nvPr>
        </p:nvSpPr>
        <p:spPr>
          <a:xfrm>
            <a:off x="190500" y="1219200"/>
            <a:ext cx="9906000" cy="4114800"/>
          </a:xfrm>
        </p:spPr>
        <p:txBody>
          <a:bodyPr/>
          <a:lstStyle/>
          <a:p>
            <a:r>
              <a:rPr lang="en-US" altLang="en-US" sz="2400" b="1" dirty="0"/>
              <a:t>Presence of NE markers on histology (positive staining chromogranin A or synaptophysin) or in serum (abnormal high serum levels for chromogranin A) at initial diagnosis or at progression. </a:t>
            </a:r>
            <a:r>
              <a:rPr lang="en-US" altLang="en-US" sz="2400" b="1" u="sng" dirty="0"/>
              <a:t>Plus</a:t>
            </a:r>
            <a:r>
              <a:rPr lang="en-US" altLang="en-US" sz="2400" b="1" dirty="0"/>
              <a:t> any of the following: A. elevated serum LDH (</a:t>
            </a:r>
            <a:r>
              <a:rPr lang="en-US" altLang="en-US" sz="2400" b="1" u="sng" dirty="0"/>
              <a:t>&gt;</a:t>
            </a:r>
            <a:r>
              <a:rPr lang="en-US" altLang="en-US" sz="2400" b="1" dirty="0"/>
              <a:t>2  IULN); B. malignant hypercalcemia; C. elevated serum CEA (</a:t>
            </a:r>
            <a:r>
              <a:rPr lang="en-US" altLang="en-US" sz="2400" b="1" u="sng" dirty="0"/>
              <a:t>&gt;</a:t>
            </a:r>
            <a:r>
              <a:rPr lang="en-US" altLang="en-US" sz="2400" b="1" dirty="0"/>
              <a:t>2  IULN).  </a:t>
            </a:r>
          </a:p>
          <a:p>
            <a:endParaRPr lang="en-US" altLang="en-US" sz="2400" b="1" dirty="0"/>
          </a:p>
          <a:p>
            <a:r>
              <a:rPr lang="en-US" altLang="en-US" sz="2400" b="1" dirty="0"/>
              <a:t>Short interval (</a:t>
            </a:r>
            <a:r>
              <a:rPr lang="en-US" altLang="en-US" sz="2400" b="1" u="sng" dirty="0"/>
              <a:t>&lt;</a:t>
            </a:r>
            <a:r>
              <a:rPr lang="en-US" altLang="en-US" sz="2400" b="1" dirty="0"/>
              <a:t>6 months) to androgen-independent progression following the initiation of hormonal therapy</a:t>
            </a:r>
          </a:p>
          <a:p>
            <a:endParaRPr lang="en-US" altLang="en-US" sz="2400" b="1" dirty="0"/>
          </a:p>
          <a:p>
            <a:r>
              <a:rPr lang="en-US" altLang="en-US" sz="2400" b="1" dirty="0"/>
              <a:t>Recommends treat like small cell carcinoma</a:t>
            </a:r>
          </a:p>
        </p:txBody>
      </p:sp>
    </p:spTree>
    <p:extLst>
      <p:ext uri="{BB962C8B-B14F-4D97-AF65-F5344CB8AC3E}">
        <p14:creationId xmlns:p14="http://schemas.microsoft.com/office/powerpoint/2010/main" val="1497601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1BFDE3C-13C2-C2AD-BE2A-B3FE61BEB319}"/>
              </a:ext>
            </a:extLst>
          </p:cNvPr>
          <p:cNvSpPr>
            <a:spLocks noGrp="1" noChangeArrowheads="1"/>
          </p:cNvSpPr>
          <p:nvPr>
            <p:ph type="title"/>
          </p:nvPr>
        </p:nvSpPr>
        <p:spPr>
          <a:xfrm>
            <a:off x="495300" y="2590800"/>
            <a:ext cx="9096375" cy="1143000"/>
          </a:xfrm>
        </p:spPr>
        <p:txBody>
          <a:bodyPr/>
          <a:lstStyle/>
          <a:p>
            <a:r>
              <a:rPr lang="en-US" altLang="en-US" sz="3600" b="1"/>
              <a:t>Paneth Cell-Like Neuroendocrine Differentiation </a:t>
            </a:r>
            <a:br>
              <a:rPr lang="en-US" altLang="en-US" sz="3600" b="1"/>
            </a:br>
            <a:r>
              <a:rPr lang="en-US" altLang="en-US" sz="3600" b="1"/>
              <a:t>in Prostate Cancer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icture19.jpg">
            <a:extLst>
              <a:ext uri="{FF2B5EF4-FFF2-40B4-BE49-F238E27FC236}">
                <a16:creationId xmlns:a16="http://schemas.microsoft.com/office/drawing/2014/main" id="{37A63540-C97C-0F6F-C2A3-F110481A8D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DE94FAA-6E28-59B0-A3A7-89B07DD93CAA}"/>
              </a:ext>
            </a:extLst>
          </p:cNvPr>
          <p:cNvSpPr>
            <a:spLocks noGrp="1" noChangeArrowheads="1"/>
          </p:cNvSpPr>
          <p:nvPr>
            <p:ph type="ctrTitle"/>
          </p:nvPr>
        </p:nvSpPr>
        <p:spPr/>
        <p:txBody>
          <a:bodyPr/>
          <a:lstStyle/>
          <a:p>
            <a:r>
              <a:rPr lang="en-US" altLang="en-US" sz="4000" b="1" dirty="0"/>
              <a:t>Small Cell Carcinoma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Picture20.jpg">
            <a:extLst>
              <a:ext uri="{FF2B5EF4-FFF2-40B4-BE49-F238E27FC236}">
                <a16:creationId xmlns:a16="http://schemas.microsoft.com/office/drawing/2014/main" id="{A710F13D-4442-6D2F-01FB-F5C6F10DEA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panethadd.tif">
            <a:extLst>
              <a:ext uri="{FF2B5EF4-FFF2-40B4-BE49-F238E27FC236}">
                <a16:creationId xmlns:a16="http://schemas.microsoft.com/office/drawing/2014/main" id="{1714A6E2-28D1-5A9A-900E-82541AEFFD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19E3B-EFDD-952A-20EA-DA0AAE835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 y="428"/>
            <a:ext cx="10285714" cy="6857143"/>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Picture1.jpg">
            <a:extLst>
              <a:ext uri="{FF2B5EF4-FFF2-40B4-BE49-F238E27FC236}">
                <a16:creationId xmlns:a16="http://schemas.microsoft.com/office/drawing/2014/main" id="{3FE2C324-11BC-00C0-00DF-4B715932BA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Image2 copy.jpg">
            <a:extLst>
              <a:ext uri="{FF2B5EF4-FFF2-40B4-BE49-F238E27FC236}">
                <a16:creationId xmlns:a16="http://schemas.microsoft.com/office/drawing/2014/main" id="{BF72579E-3530-703B-01B6-D11E62CDD5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33700B7-51CA-DB60-8BD3-F9D25A1433DD}"/>
              </a:ext>
            </a:extLst>
          </p:cNvPr>
          <p:cNvSpPr>
            <a:spLocks noGrp="1" noChangeArrowheads="1"/>
          </p:cNvSpPr>
          <p:nvPr>
            <p:ph type="title"/>
          </p:nvPr>
        </p:nvSpPr>
        <p:spPr>
          <a:xfrm>
            <a:off x="876300" y="304800"/>
            <a:ext cx="8743950" cy="990600"/>
          </a:xfrm>
        </p:spPr>
        <p:txBody>
          <a:bodyPr/>
          <a:lstStyle/>
          <a:p>
            <a:r>
              <a:rPr lang="en-US" altLang="en-US" sz="4000" b="1"/>
              <a:t>Prognosis – Paneth Cell-Like Neuroendocrine Differentiation</a:t>
            </a:r>
          </a:p>
        </p:txBody>
      </p:sp>
      <p:sp>
        <p:nvSpPr>
          <p:cNvPr id="47107" name="Rectangle 3">
            <a:extLst>
              <a:ext uri="{FF2B5EF4-FFF2-40B4-BE49-F238E27FC236}">
                <a16:creationId xmlns:a16="http://schemas.microsoft.com/office/drawing/2014/main" id="{A6F33FA6-394D-605C-B216-74C9461679F9}"/>
              </a:ext>
            </a:extLst>
          </p:cNvPr>
          <p:cNvSpPr>
            <a:spLocks noGrp="1" noChangeArrowheads="1"/>
          </p:cNvSpPr>
          <p:nvPr>
            <p:ph type="body" idx="1"/>
          </p:nvPr>
        </p:nvSpPr>
        <p:spPr>
          <a:xfrm>
            <a:off x="0" y="1752600"/>
            <a:ext cx="10020300" cy="4953000"/>
          </a:xfrm>
        </p:spPr>
        <p:txBody>
          <a:bodyPr/>
          <a:lstStyle/>
          <a:p>
            <a:r>
              <a:rPr lang="en-US" altLang="en-US" sz="2800" b="1">
                <a:cs typeface="Times New Roman" panose="02020603050405020304" pitchFamily="18" charset="0"/>
              </a:rPr>
              <a:t>Prostate cancer with Paneth cell-like neuroendocrine differentiation behaves like Gleason score 3+3=6. Do not grade solid nests or cords of cells with Paneth cell-like neuroendocrine differentiation as 5+5=10.</a:t>
            </a:r>
          </a:p>
          <a:p>
            <a:endParaRPr lang="en-US" altLang="en-US" sz="2800" b="1">
              <a:cs typeface="Times New Roman" panose="02020603050405020304" pitchFamily="18" charset="0"/>
            </a:endParaRPr>
          </a:p>
          <a:p>
            <a:r>
              <a:rPr lang="en-US" altLang="en-US" sz="2800" b="1">
                <a:cs typeface="Times New Roman" panose="02020603050405020304" pitchFamily="18" charset="0"/>
              </a:rPr>
              <a:t>If report  “Prostate cancer with Paneth cell-like neuroendocrine differentiation” clearly state </a:t>
            </a:r>
            <a:r>
              <a:rPr lang="en-US" altLang="en-US" sz="2800" b="1" u="sng">
                <a:cs typeface="Times New Roman" panose="02020603050405020304" pitchFamily="18" charset="0"/>
              </a:rPr>
              <a:t>not</a:t>
            </a:r>
            <a:r>
              <a:rPr lang="en-US" altLang="en-US" sz="2800" b="1">
                <a:cs typeface="Times New Roman" panose="02020603050405020304" pitchFamily="18" charset="0"/>
              </a:rPr>
              <a:t> small cell carcinoma. </a:t>
            </a:r>
          </a:p>
          <a:p>
            <a:pPr>
              <a:buFontTx/>
              <a:buNone/>
            </a:pPr>
            <a:endParaRPr lang="en-US" altLang="en-US" sz="2800" b="1">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BD64F47-04A1-699D-13C4-9669541BFFFF}"/>
              </a:ext>
            </a:extLst>
          </p:cNvPr>
          <p:cNvSpPr>
            <a:spLocks noGrp="1" noChangeArrowheads="1"/>
          </p:cNvSpPr>
          <p:nvPr>
            <p:ph type="title"/>
          </p:nvPr>
        </p:nvSpPr>
        <p:spPr>
          <a:xfrm>
            <a:off x="876300" y="685800"/>
            <a:ext cx="8743950" cy="838200"/>
          </a:xfrm>
        </p:spPr>
        <p:txBody>
          <a:bodyPr/>
          <a:lstStyle/>
          <a:p>
            <a:r>
              <a:rPr lang="en-US" altLang="en-US" sz="4000" b="1" dirty="0"/>
              <a:t>Well-Differentiated NE Tumor (WDNET) </a:t>
            </a:r>
            <a:br>
              <a:rPr lang="en-US" altLang="en-US" sz="4000" b="1" dirty="0"/>
            </a:br>
            <a:r>
              <a:rPr lang="en-US" altLang="en-US" sz="4000" b="1" dirty="0"/>
              <a:t>[Carcinoid Tumor]</a:t>
            </a:r>
          </a:p>
        </p:txBody>
      </p:sp>
      <p:sp>
        <p:nvSpPr>
          <p:cNvPr id="48131" name="Rectangle 3">
            <a:extLst>
              <a:ext uri="{FF2B5EF4-FFF2-40B4-BE49-F238E27FC236}">
                <a16:creationId xmlns:a16="http://schemas.microsoft.com/office/drawing/2014/main" id="{41BA66E6-2725-5AC4-6FEA-9DBBC9CC2AFE}"/>
              </a:ext>
            </a:extLst>
          </p:cNvPr>
          <p:cNvSpPr>
            <a:spLocks noGrp="1" noChangeArrowheads="1"/>
          </p:cNvSpPr>
          <p:nvPr>
            <p:ph type="body" idx="1"/>
          </p:nvPr>
        </p:nvSpPr>
        <p:spPr>
          <a:xfrm>
            <a:off x="266700" y="2438400"/>
            <a:ext cx="9753600" cy="3733800"/>
          </a:xfrm>
        </p:spPr>
        <p:txBody>
          <a:bodyPr/>
          <a:lstStyle/>
          <a:p>
            <a:r>
              <a:rPr lang="en-US" altLang="en-US" sz="2800" b="1" dirty="0"/>
              <a:t>Only a few cases of true WDNETs of the prostate – range in prognosis from incidental to metastatic</a:t>
            </a:r>
          </a:p>
          <a:p>
            <a:endParaRPr lang="en-US" altLang="en-US" sz="2800" b="1" dirty="0"/>
          </a:p>
          <a:p>
            <a:r>
              <a:rPr lang="en-US" altLang="en-US" sz="2800" b="1" dirty="0"/>
              <a:t>With rare exceptions, tumors that resemble WDNET in the prostate are ordinary adenocarcinomas of the prostate with bland cytology (PSA+, Chromogranin+) admixed with usual adenocarcinoma.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297B-8B5F-DA4D-75C8-6FA055B4726E}"/>
              </a:ext>
            </a:extLst>
          </p:cNvPr>
          <p:cNvSpPr>
            <a:spLocks noGrp="1"/>
          </p:cNvSpPr>
          <p:nvPr>
            <p:ph type="title"/>
          </p:nvPr>
        </p:nvSpPr>
        <p:spPr/>
        <p:txBody>
          <a:bodyPr/>
          <a:lstStyle/>
          <a:p>
            <a:r>
              <a:rPr lang="en-US" sz="4000" b="1" dirty="0"/>
              <a:t>Summary</a:t>
            </a:r>
          </a:p>
        </p:txBody>
      </p:sp>
      <p:sp>
        <p:nvSpPr>
          <p:cNvPr id="3" name="Content Placeholder 2">
            <a:extLst>
              <a:ext uri="{FF2B5EF4-FFF2-40B4-BE49-F238E27FC236}">
                <a16:creationId xmlns:a16="http://schemas.microsoft.com/office/drawing/2014/main" id="{474F26E6-15FA-6035-DBBD-34FC5F4B6DC3}"/>
              </a:ext>
            </a:extLst>
          </p:cNvPr>
          <p:cNvSpPr>
            <a:spLocks noGrp="1"/>
          </p:cNvSpPr>
          <p:nvPr>
            <p:ph idx="1"/>
          </p:nvPr>
        </p:nvSpPr>
        <p:spPr/>
        <p:txBody>
          <a:bodyPr/>
          <a:lstStyle/>
          <a:p>
            <a:r>
              <a:rPr lang="en-US" sz="2800" b="1" dirty="0"/>
              <a:t>There exists a wide range of NE differentiation in the prostate, some with no clinical significance and others which have a major impact on prognosis and treatment. </a:t>
            </a:r>
          </a:p>
          <a:p>
            <a:endParaRPr lang="en-US" sz="2800" b="1" dirty="0"/>
          </a:p>
          <a:p>
            <a:r>
              <a:rPr lang="en-US" sz="2800" b="1" dirty="0"/>
              <a:t>In the prostate, more than other organs, the diagnosis of small cell carcinoma in some cases can be more challenging due to overlap cases. </a:t>
            </a:r>
          </a:p>
        </p:txBody>
      </p:sp>
    </p:spTree>
    <p:extLst>
      <p:ext uri="{BB962C8B-B14F-4D97-AF65-F5344CB8AC3E}">
        <p14:creationId xmlns:p14="http://schemas.microsoft.com/office/powerpoint/2010/main" val="383752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F6FBF0D2-ED9E-2B5B-4AFF-915FA472F827}"/>
              </a:ext>
            </a:extLst>
          </p:cNvPr>
          <p:cNvSpPr>
            <a:spLocks noGrp="1" noChangeArrowheads="1"/>
          </p:cNvSpPr>
          <p:nvPr>
            <p:ph type="title"/>
          </p:nvPr>
        </p:nvSpPr>
        <p:spPr/>
        <p:txBody>
          <a:bodyPr/>
          <a:lstStyle/>
          <a:p>
            <a:r>
              <a:rPr lang="en-US" altLang="en-US" sz="4000" b="1"/>
              <a:t>Etiology</a:t>
            </a:r>
          </a:p>
        </p:txBody>
      </p:sp>
      <p:sp>
        <p:nvSpPr>
          <p:cNvPr id="34819" name="Content Placeholder 2">
            <a:extLst>
              <a:ext uri="{FF2B5EF4-FFF2-40B4-BE49-F238E27FC236}">
                <a16:creationId xmlns:a16="http://schemas.microsoft.com/office/drawing/2014/main" id="{A4180432-05EA-4B48-41AF-127698910DBD}"/>
              </a:ext>
            </a:extLst>
          </p:cNvPr>
          <p:cNvSpPr>
            <a:spLocks noGrp="1" noChangeArrowheads="1"/>
          </p:cNvSpPr>
          <p:nvPr>
            <p:ph idx="1"/>
          </p:nvPr>
        </p:nvSpPr>
        <p:spPr/>
        <p:txBody>
          <a:bodyPr/>
          <a:lstStyle/>
          <a:p>
            <a:r>
              <a:rPr lang="en-US" altLang="en-US" sz="2800" b="1"/>
              <a:t>Most have de novo clinical presentation of small cell carcinoma of the prostate.</a:t>
            </a:r>
          </a:p>
          <a:p>
            <a:endParaRPr lang="en-US" altLang="en-US" sz="2800" b="1"/>
          </a:p>
          <a:p>
            <a:r>
              <a:rPr lang="en-US" altLang="en-US" sz="2800" b="1"/>
              <a:t>Subset of patients previously diagnosed with prostate adenocarcinoma may develop small cell carcinoma in later stages of castration-resistant prostate cancer (CRPC) progression as a result of treatment resistance. </a:t>
            </a:r>
          </a:p>
        </p:txBody>
      </p:sp>
    </p:spTree>
    <p:extLst>
      <p:ext uri="{BB962C8B-B14F-4D97-AF65-F5344CB8AC3E}">
        <p14:creationId xmlns:p14="http://schemas.microsoft.com/office/powerpoint/2010/main" val="3603634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1AE872B-14C8-A9A7-E80F-9B732B594059}"/>
              </a:ext>
            </a:extLst>
          </p:cNvPr>
          <p:cNvSpPr>
            <a:spLocks noGrp="1" noChangeArrowheads="1"/>
          </p:cNvSpPr>
          <p:nvPr>
            <p:ph type="title"/>
          </p:nvPr>
        </p:nvSpPr>
        <p:spPr>
          <a:xfrm>
            <a:off x="762000" y="381000"/>
            <a:ext cx="8743950" cy="914400"/>
          </a:xfrm>
        </p:spPr>
        <p:txBody>
          <a:bodyPr/>
          <a:lstStyle/>
          <a:p>
            <a:r>
              <a:rPr lang="en-US" altLang="en-US" sz="3600" b="1"/>
              <a:t>Small Cell Carcinoma </a:t>
            </a:r>
          </a:p>
        </p:txBody>
      </p:sp>
      <p:sp>
        <p:nvSpPr>
          <p:cNvPr id="35843" name="Rectangle 3">
            <a:extLst>
              <a:ext uri="{FF2B5EF4-FFF2-40B4-BE49-F238E27FC236}">
                <a16:creationId xmlns:a16="http://schemas.microsoft.com/office/drawing/2014/main" id="{DBA1A286-67D2-0D96-23EC-9B9452CDB116}"/>
              </a:ext>
            </a:extLst>
          </p:cNvPr>
          <p:cNvSpPr>
            <a:spLocks noGrp="1" noChangeArrowheads="1"/>
          </p:cNvSpPr>
          <p:nvPr>
            <p:ph type="body" idx="1"/>
          </p:nvPr>
        </p:nvSpPr>
        <p:spPr>
          <a:xfrm>
            <a:off x="771525" y="1600200"/>
            <a:ext cx="8743950" cy="4495800"/>
          </a:xfrm>
        </p:spPr>
        <p:txBody>
          <a:bodyPr/>
          <a:lstStyle/>
          <a:p>
            <a:pPr>
              <a:buFontTx/>
              <a:buNone/>
            </a:pPr>
            <a:r>
              <a:rPr lang="en-US" altLang="en-US" sz="2800" b="1"/>
              <a:t>Advanced stage at diagnosis  of small cell cancer &gt;90% stage T3 &amp; T4.</a:t>
            </a:r>
          </a:p>
          <a:p>
            <a:pPr>
              <a:buFontTx/>
              <a:buNone/>
            </a:pPr>
            <a:endParaRPr lang="en-US" altLang="en-US" sz="2800" b="1"/>
          </a:p>
          <a:p>
            <a:r>
              <a:rPr lang="en-US" altLang="en-US" sz="2800" b="1"/>
              <a:t>Prior diagnosis of adenocarcinoma (median Gleason score 8) in 14% to 35% of cases - median 18-50 months prior.</a:t>
            </a:r>
          </a:p>
          <a:p>
            <a:endParaRPr lang="en-US" altLang="en-US" sz="2800" b="1"/>
          </a:p>
          <a:p>
            <a:r>
              <a:rPr lang="en-US" altLang="en-US" sz="2800" b="1"/>
              <a:t>At the time of diagnosis of small cell cancer </a:t>
            </a:r>
          </a:p>
          <a:p>
            <a:pPr lvl="1"/>
            <a:r>
              <a:rPr lang="en-US" altLang="en-US" sz="2400" b="1"/>
              <a:t>Pure small cell cancer in 70%</a:t>
            </a:r>
          </a:p>
          <a:p>
            <a:pPr lvl="1"/>
            <a:r>
              <a:rPr lang="en-US" altLang="en-US" sz="2400" b="1"/>
              <a:t>Mixed small cell cancer and adenocarcinoma in 30%</a:t>
            </a:r>
          </a:p>
          <a:p>
            <a:pPr>
              <a:buFontTx/>
              <a:buNone/>
            </a:pPr>
            <a:endParaRPr lang="en-US" altLang="en-US" sz="2800" b="1"/>
          </a:p>
          <a:p>
            <a:pPr>
              <a:buFontTx/>
              <a:buNone/>
            </a:pPr>
            <a:endParaRPr lang="en-US" altLang="en-US" sz="2800" b="1"/>
          </a:p>
        </p:txBody>
      </p:sp>
    </p:spTree>
    <p:extLst>
      <p:ext uri="{BB962C8B-B14F-4D97-AF65-F5344CB8AC3E}">
        <p14:creationId xmlns:p14="http://schemas.microsoft.com/office/powerpoint/2010/main" val="321997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1FE2988C-7250-65D8-8B6D-C04E9BB184D9}"/>
              </a:ext>
            </a:extLst>
          </p:cNvPr>
          <p:cNvSpPr>
            <a:spLocks noGrp="1" noChangeArrowheads="1"/>
          </p:cNvSpPr>
          <p:nvPr>
            <p:ph type="body" idx="1"/>
          </p:nvPr>
        </p:nvSpPr>
        <p:spPr>
          <a:xfrm>
            <a:off x="876300" y="1066800"/>
            <a:ext cx="8743950" cy="4419600"/>
          </a:xfrm>
        </p:spPr>
        <p:txBody>
          <a:bodyPr/>
          <a:lstStyle/>
          <a:p>
            <a:pPr algn="ctr">
              <a:buFontTx/>
              <a:buNone/>
            </a:pPr>
            <a:r>
              <a:rPr lang="en-US" altLang="en-US" sz="2800" b="1"/>
              <a:t>	</a:t>
            </a:r>
            <a:r>
              <a:rPr lang="en-US" altLang="en-US" sz="3600" b="1">
                <a:solidFill>
                  <a:schemeClr val="tx2"/>
                </a:solidFill>
              </a:rPr>
              <a:t>? Grade Small Cell Carcinoma</a:t>
            </a:r>
          </a:p>
          <a:p>
            <a:endParaRPr lang="en-US" altLang="en-US" sz="2800" b="1"/>
          </a:p>
          <a:p>
            <a:pPr>
              <a:buFontTx/>
              <a:buNone/>
            </a:pPr>
            <a:r>
              <a:rPr lang="en-US" altLang="en-US" sz="2800" b="1"/>
              <a:t>	Small cell carcinoma of the prostate has unique histological, immunohistochemical, and clinical features, which differ from those associated with Gleason pattern 5 prostatic acinar carcinoma, such that small cell carcinoma should not be assigned a Gleason grade.</a:t>
            </a:r>
            <a:endParaRPr lang="en-US" altLang="en-US" sz="2800" b="1" u="sng"/>
          </a:p>
          <a:p>
            <a:endParaRPr lang="en-US" altLang="en-US" sz="2800" b="1"/>
          </a:p>
        </p:txBody>
      </p:sp>
    </p:spTree>
    <p:extLst>
      <p:ext uri="{BB962C8B-B14F-4D97-AF65-F5344CB8AC3E}">
        <p14:creationId xmlns:p14="http://schemas.microsoft.com/office/powerpoint/2010/main" val="3354904185"/>
      </p:ext>
    </p:extLst>
  </p:cSld>
  <p:clrMapOvr>
    <a:masterClrMapping/>
  </p:clrMapOvr>
</p:sld>
</file>

<file path=ppt/theme/theme1.xml><?xml version="1.0" encoding="utf-8"?>
<a:theme xmlns:a="http://schemas.openxmlformats.org/drawingml/2006/main" name="Default Design">
  <a:themeElements>
    <a:clrScheme name="">
      <a:dk1>
        <a:srgbClr val="808080"/>
      </a:dk1>
      <a:lt1>
        <a:srgbClr val="FFFFFF"/>
      </a:lt1>
      <a:dk2>
        <a:srgbClr val="333333"/>
      </a:dk2>
      <a:lt2>
        <a:srgbClr val="FFFF00"/>
      </a:lt2>
      <a:accent1>
        <a:srgbClr val="00CC99"/>
      </a:accent1>
      <a:accent2>
        <a:srgbClr val="3333CC"/>
      </a:accent2>
      <a:accent3>
        <a:srgbClr val="ADADAD"/>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2703</TotalTime>
  <Words>1134</Words>
  <Application>Microsoft Office PowerPoint</Application>
  <PresentationFormat>35mm Slides</PresentationFormat>
  <Paragraphs>152</Paragraphs>
  <Slides>67</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67</vt:i4>
      </vt:variant>
    </vt:vector>
  </HeadingPairs>
  <TitlesOfParts>
    <vt:vector size="70" baseType="lpstr">
      <vt:lpstr>Calibri</vt:lpstr>
      <vt:lpstr>Times New Roman</vt:lpstr>
      <vt:lpstr>Default Design</vt:lpstr>
      <vt:lpstr>Neuroendocrine Differentiation in Prostatic Adenocarcinoma  Jonathan Epstein</vt:lpstr>
      <vt:lpstr>Conflict of Interest</vt:lpstr>
      <vt:lpstr>Neuroendocrine Differentiation  in Prostate Cancer</vt:lpstr>
      <vt:lpstr>PowerPoint Presentation</vt:lpstr>
      <vt:lpstr>PowerPoint Presentation</vt:lpstr>
      <vt:lpstr>Small Cell Carcinoma</vt:lpstr>
      <vt:lpstr>Etiology</vt:lpstr>
      <vt:lpstr>Small Cell Carcinoma </vt:lpstr>
      <vt:lpstr>PowerPoint Presentation</vt:lpstr>
      <vt:lpstr>Immunohistochemistry to Differentiate Small Cell Carcinoma from 5+5=10</vt:lpstr>
      <vt:lpstr>PowerPoint Presentation</vt:lpstr>
      <vt:lpstr>PowerPoint Presentation</vt:lpstr>
      <vt:lpstr>PowerPoint Presentation</vt:lpstr>
      <vt:lpstr>PowerPoint Presentation</vt:lpstr>
      <vt:lpstr>PowerPoint Presentation</vt:lpstr>
      <vt:lpstr>PowerPoint Presentation</vt:lpstr>
      <vt:lpstr>SCC Despite Negative Neuroendocrine Markers</vt:lpstr>
      <vt:lpstr>Treatment of Small Cell Carcinoma</vt:lpstr>
      <vt:lpstr>Prognosis of Small Cell Carcinoma</vt:lpstr>
      <vt:lpstr>Prognosis of Small Cell Carcinoma</vt:lpstr>
      <vt:lpstr>Small Cell Carcinoma &amp; 5+5=10</vt:lpstr>
      <vt:lpstr>PowerPoint Presentation</vt:lpstr>
      <vt:lpstr>Overlap Cases   Transdifferentiation of Usual Prostate Adenocarcinoma to Small Cell Carcinoma</vt:lpstr>
      <vt:lpstr>Overlap Case </vt:lpstr>
      <vt:lpstr>PowerPoint Presentation</vt:lpstr>
      <vt:lpstr>PowerPoint Presentation</vt:lpstr>
      <vt:lpstr>PowerPoint Presentation</vt:lpstr>
      <vt:lpstr>PowerPoint Presentation</vt:lpstr>
      <vt:lpstr>? Small Cell Carcinoma</vt:lpstr>
      <vt:lpstr>PowerPoint Presentation</vt:lpstr>
      <vt:lpstr>PowerPoint Presentation</vt:lpstr>
      <vt:lpstr>? Small Cell Carcinoma</vt:lpstr>
      <vt:lpstr>PowerPoint Presentation</vt:lpstr>
      <vt:lpstr>PowerPoint Presentation</vt:lpstr>
      <vt:lpstr>PowerPoint Presentation</vt:lpstr>
      <vt:lpstr>PowerPoint Presentation</vt:lpstr>
      <vt:lpstr>PowerPoint Presentation</vt:lpstr>
      <vt:lpstr>Example of a Diagnosis on an Overlap Case</vt:lpstr>
      <vt:lpstr>Comment on the Case</vt:lpstr>
      <vt:lpstr>Misdiagnosis of Small Cell Carcinoma</vt:lpstr>
      <vt:lpstr>PowerPoint Presentation</vt:lpstr>
      <vt:lpstr>PowerPoint Presentation</vt:lpstr>
      <vt:lpstr>PowerPoint Presentation</vt:lpstr>
      <vt:lpstr>PowerPoint Presentation</vt:lpstr>
      <vt:lpstr>PowerPoint Presentation</vt:lpstr>
      <vt:lpstr>PowerPoint Presentation</vt:lpstr>
      <vt:lpstr>Misdiagnosis of Small Cell Carcinoma:  Adult Rhabdomyosarcoma </vt:lpstr>
      <vt:lpstr>PowerPoint Presentation</vt:lpstr>
      <vt:lpstr>PowerPoint Presentation</vt:lpstr>
      <vt:lpstr>PowerPoint Presentation</vt:lpstr>
      <vt:lpstr>Large Cell Neuroendocrine Carcinoma</vt:lpstr>
      <vt:lpstr>PowerPoint Presentation</vt:lpstr>
      <vt:lpstr>PowerPoint Presentation</vt:lpstr>
      <vt:lpstr>IHC</vt:lpstr>
      <vt:lpstr>PowerPoint Presentation</vt:lpstr>
      <vt:lpstr>Clinical Small Cell Carcinoma  (1 of the Following Criteria)</vt:lpstr>
      <vt:lpstr>Clinical Small Cell Carcinoma</vt:lpstr>
      <vt:lpstr>Paneth Cell-Like Neuroendocrine Differentiation  in Prostate Cancer</vt:lpstr>
      <vt:lpstr>PowerPoint Presentation</vt:lpstr>
      <vt:lpstr>PowerPoint Presentation</vt:lpstr>
      <vt:lpstr>PowerPoint Presentation</vt:lpstr>
      <vt:lpstr>PowerPoint Presentation</vt:lpstr>
      <vt:lpstr>PowerPoint Presentation</vt:lpstr>
      <vt:lpstr>PowerPoint Presentation</vt:lpstr>
      <vt:lpstr>Prognosis – Paneth Cell-Like Neuroendocrine Differentiation</vt:lpstr>
      <vt:lpstr>Well-Differentiated NE Tumor (WDNET)  [Carcinoid Tumor]</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Pseudohyperplastic Prostatic Adenocarcinoma on Needle Biopsy &amp; Simple Prostatectomy</dc:title>
  <dc:creator>Jonathan Epstein</dc:creator>
  <cp:lastModifiedBy>Hillary Epstein</cp:lastModifiedBy>
  <cp:revision>209</cp:revision>
  <dcterms:created xsi:type="dcterms:W3CDTF">1996-09-30T18:28:10Z</dcterms:created>
  <dcterms:modified xsi:type="dcterms:W3CDTF">2024-05-14T10:40:49Z</dcterms:modified>
</cp:coreProperties>
</file>